
<file path=[Content_Types].xml><?xml version="1.0" encoding="utf-8"?>
<Types xmlns="http://schemas.openxmlformats.org/package/2006/content-types">
  <Default Extension="png" ContentType="image/png"/>
  <Default Extension="mpeg" ContentType="video/unknown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06" r:id="rId1"/>
  </p:sldMasterIdLst>
  <p:notesMasterIdLst>
    <p:notesMasterId r:id="rId27"/>
  </p:notesMasterIdLst>
  <p:sldIdLst>
    <p:sldId id="256" r:id="rId2"/>
    <p:sldId id="301" r:id="rId3"/>
    <p:sldId id="262" r:id="rId4"/>
    <p:sldId id="275" r:id="rId5"/>
    <p:sldId id="263" r:id="rId6"/>
    <p:sldId id="304" r:id="rId7"/>
    <p:sldId id="309" r:id="rId8"/>
    <p:sldId id="259" r:id="rId9"/>
    <p:sldId id="287" r:id="rId10"/>
    <p:sldId id="307" r:id="rId11"/>
    <p:sldId id="308" r:id="rId12"/>
    <p:sldId id="281" r:id="rId13"/>
    <p:sldId id="268" r:id="rId14"/>
    <p:sldId id="311" r:id="rId15"/>
    <p:sldId id="291" r:id="rId16"/>
    <p:sldId id="269" r:id="rId17"/>
    <p:sldId id="270" r:id="rId18"/>
    <p:sldId id="310" r:id="rId19"/>
    <p:sldId id="299" r:id="rId20"/>
    <p:sldId id="288" r:id="rId21"/>
    <p:sldId id="271" r:id="rId22"/>
    <p:sldId id="296" r:id="rId23"/>
    <p:sldId id="273" r:id="rId24"/>
    <p:sldId id="289" r:id="rId25"/>
    <p:sldId id="27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4"/>
    <a:srgbClr val="FFC72C"/>
    <a:srgbClr val="614636"/>
    <a:srgbClr val="98A4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 autoAdjust="0"/>
    <p:restoredTop sz="86321"/>
  </p:normalViewPr>
  <p:slideViewPr>
    <p:cSldViewPr snapToGrid="0">
      <p:cViewPr>
        <p:scale>
          <a:sx n="90" d="100"/>
          <a:sy n="90" d="100"/>
        </p:scale>
        <p:origin x="1352" y="232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38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2" Type="http://schemas.openxmlformats.org/officeDocument/2006/relationships/slide" Target="slides/slide6.xml"/><Relationship Id="rId1" Type="http://schemas.openxmlformats.org/officeDocument/2006/relationships/slide" Target="slides/slide1.xml"/><Relationship Id="rId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2CB98-4E32-43C1-9C78-6469803FD97C}" type="datetimeFigureOut">
              <a:rPr lang="en-US"/>
              <a:t>9/1/2017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DE413-6007-40D3-BDCB-5FCA4EA6823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16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66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6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NEB (</a:t>
            </a:r>
            <a:r>
              <a:rPr lang="en-US" sz="1200" dirty="0" err="1"/>
              <a:t>f</a:t>
            </a:r>
            <a:r>
              <a:rPr lang="en-US" sz="1200" baseline="-25000" dirty="0" err="1"/>
              <a:t>max</a:t>
            </a:r>
            <a:r>
              <a:rPr lang="en-US" sz="1200" dirty="0"/>
              <a:t> = </a:t>
            </a:r>
            <a:r>
              <a:rPr lang="en-US" sz="1200" i="1" dirty="0"/>
              <a:t>0.05</a:t>
            </a:r>
            <a:r>
              <a:rPr lang="en-US" sz="1200" dirty="0"/>
              <a:t> eV/</a:t>
            </a:r>
            <a:r>
              <a:rPr lang="en-US" sz="1200" dirty="0" err="1"/>
              <a:t>Å</a:t>
            </a:r>
            <a:r>
              <a:rPr lang="en-US" sz="1200" dirty="0"/>
              <a:t>, 5 intermediates). </a:t>
            </a:r>
          </a:p>
          <a:p>
            <a:r>
              <a:rPr lang="en-US" sz="1200" dirty="0"/>
              <a:t>GPAW, with a LDA exchange correlation functional.</a:t>
            </a:r>
          </a:p>
          <a:p>
            <a:r>
              <a:rPr lang="en-US" sz="1200" dirty="0"/>
              <a:t>Plane-wave mode (energy cutoff = </a:t>
            </a:r>
            <a:r>
              <a:rPr lang="en-US" sz="1200" i="1" dirty="0"/>
              <a:t>350 eV</a:t>
            </a:r>
            <a:r>
              <a:rPr lang="en-US" sz="1200" dirty="0"/>
              <a:t>).</a:t>
            </a:r>
          </a:p>
          <a:p>
            <a:r>
              <a:rPr lang="en-US" sz="1200" dirty="0"/>
              <a:t>K-points (</a:t>
            </a:r>
            <a:r>
              <a:rPr lang="en-US" sz="1200" i="1" dirty="0"/>
              <a:t>2, 2, 1</a:t>
            </a:r>
            <a:r>
              <a:rPr lang="en-US" sz="1200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09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axis to the figure.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38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this figure increasing size of font.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55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86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GPAW, with  PW91 exchange correlation functional.</a:t>
            </a:r>
          </a:p>
          <a:p>
            <a:r>
              <a:rPr lang="en-US" sz="1200" dirty="0"/>
              <a:t>Plane-wave mode (energy cutoff = </a:t>
            </a:r>
            <a:r>
              <a:rPr lang="en-US" sz="1200" i="1" dirty="0"/>
              <a:t>600 eV</a:t>
            </a:r>
            <a:r>
              <a:rPr lang="en-US" sz="1200" dirty="0"/>
              <a:t>).</a:t>
            </a:r>
          </a:p>
          <a:p>
            <a:r>
              <a:rPr lang="en-US" sz="1200" dirty="0"/>
              <a:t>K-points (3</a:t>
            </a:r>
            <a:r>
              <a:rPr lang="en-US" sz="1200" i="1" dirty="0"/>
              <a:t>, 3, 1</a:t>
            </a:r>
            <a:r>
              <a:rPr lang="en-US" sz="1200" dirty="0"/>
              <a:t>).</a:t>
            </a:r>
          </a:p>
          <a:p>
            <a:r>
              <a:rPr lang="en-US" sz="1200" dirty="0"/>
              <a:t>NEB (</a:t>
            </a:r>
            <a:r>
              <a:rPr lang="en-US" sz="1200" dirty="0" err="1"/>
              <a:t>f</a:t>
            </a:r>
            <a:r>
              <a:rPr lang="en-US" sz="1200" baseline="-25000" dirty="0" err="1"/>
              <a:t>max</a:t>
            </a:r>
            <a:r>
              <a:rPr lang="en-US" sz="1200" dirty="0"/>
              <a:t> = </a:t>
            </a:r>
            <a:r>
              <a:rPr lang="en-US" sz="1200" i="1" dirty="0"/>
              <a:t>0.05</a:t>
            </a:r>
            <a:r>
              <a:rPr lang="en-US" sz="1200" dirty="0"/>
              <a:t> eV/</a:t>
            </a:r>
            <a:r>
              <a:rPr lang="en-US" sz="1200" dirty="0" err="1"/>
              <a:t>Å</a:t>
            </a:r>
            <a:r>
              <a:rPr lang="en-US" sz="1200" dirty="0"/>
              <a:t>, 5 intermediates). </a:t>
            </a:r>
          </a:p>
          <a:p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262 force calls</a:t>
            </a:r>
            <a:r>
              <a:rPr lang="en-US" sz="1200" dirty="0"/>
              <a:t> at DFT level to optimize the band.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27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Left:</a:t>
            </a:r>
            <a:r>
              <a:rPr lang="en-US" baseline="0" dirty="0"/>
              <a:t> /Volumes/</a:t>
            </a:r>
            <a:r>
              <a:rPr lang="en-US" baseline="0" dirty="0" err="1"/>
              <a:t>melkhati</a:t>
            </a:r>
            <a:r>
              <a:rPr lang="en-US" baseline="0" dirty="0"/>
              <a:t>/data/</a:t>
            </a:r>
            <a:r>
              <a:rPr lang="en-US" baseline="0" dirty="0" err="1"/>
              <a:t>melkhati</a:t>
            </a:r>
            <a:r>
              <a:rPr lang="en-US" baseline="0" dirty="0"/>
              <a:t>/accelerate/_2.NN10_0.05_0.05_c6.5.moreGs_maxrunsteps100.fixedcode_NOH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Electro chemistry is a branch of chemical physics studying the relationship between chemical change and electricity.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Electrolytic processes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(chemical changes as consequence of applied electricity).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Galvanic or voltaic processes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(chemical reactions producing electricity). 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Two half cell reactions: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oxidation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(loss of electron), and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reduction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(gain of electron).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Challenging processes to describe  from a theoretical point of view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(e.g. some of them involve breaking and/or formation of chemical bonds). 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Large periodic systems including metals with a large number of electrons.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16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Given an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initial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and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final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images (local minima) the objective is to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find the minimum energy path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 in the potential energy surface. 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normal NEB calculation initially guesses the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or </a:t>
            </a:r>
            <a:r>
              <a:rPr kumimoji="0" lang="en-US" sz="28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intermediate image</a:t>
            </a: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  by an interpolation.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Spacing between adjacent images in the band are controlled by spring forces.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force projection decouples the displacements of the images perpendicular to the MEP (estimation of the local tangent for each image on the band). This is known as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nudging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2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89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6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03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5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7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DE413-6007-40D3-BDCB-5FCA4EA682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54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7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1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586538"/>
            <a:ext cx="12192000" cy="271462"/>
          </a:xfrm>
          <a:prstGeom prst="rect">
            <a:avLst/>
          </a:prstGeom>
          <a:solidFill>
            <a:srgbClr val="6146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3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11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0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16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6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13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7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1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208" r:id="rId2"/>
    <p:sldLayoutId id="2147484209" r:id="rId3"/>
    <p:sldLayoutId id="2147484210" r:id="rId4"/>
    <p:sldLayoutId id="2147484211" r:id="rId5"/>
    <p:sldLayoutId id="2147484212" r:id="rId6"/>
    <p:sldLayoutId id="2147484213" r:id="rId7"/>
    <p:sldLayoutId id="2147484214" r:id="rId8"/>
    <p:sldLayoutId id="2147484215" r:id="rId9"/>
    <p:sldLayoutId id="2147484216" r:id="rId10"/>
    <p:sldLayoutId id="21474842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image" Target="../media/image34.gif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bucket.com/andrewpeterson/am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2.mpe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1.png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6" Type="http://schemas.openxmlformats.org/officeDocument/2006/relationships/video" Target="../media/media3.mpeg"/><Relationship Id="rId11" Type="http://schemas.openxmlformats.org/officeDocument/2006/relationships/image" Target="../media/image40.png"/><Relationship Id="rId5" Type="http://schemas.microsoft.com/office/2007/relationships/media" Target="../media/media3.mpeg"/><Relationship Id="rId10" Type="http://schemas.openxmlformats.org/officeDocument/2006/relationships/image" Target="../media/image39.png"/><Relationship Id="rId4" Type="http://schemas.openxmlformats.org/officeDocument/2006/relationships/video" Target="../media/media2.mpe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3.gi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5.mpeg"/><Relationship Id="rId7" Type="http://schemas.openxmlformats.org/officeDocument/2006/relationships/image" Target="../media/image44.png"/><Relationship Id="rId12" Type="http://schemas.openxmlformats.org/officeDocument/2006/relationships/image" Target="../media/image42.png"/><Relationship Id="rId2" Type="http://schemas.openxmlformats.org/officeDocument/2006/relationships/video" Target="../media/media4.mpeg"/><Relationship Id="rId1" Type="http://schemas.microsoft.com/office/2007/relationships/media" Target="../media/media4.mpeg"/><Relationship Id="rId6" Type="http://schemas.openxmlformats.org/officeDocument/2006/relationships/notesSlide" Target="../notesSlides/notesSlide16.xml"/><Relationship Id="rId11" Type="http://schemas.microsoft.com/office/2007/relationships/hdphoto" Target="../media/hdphoto2.wdp"/><Relationship Id="rId5" Type="http://schemas.openxmlformats.org/officeDocument/2006/relationships/slideLayout" Target="../slideLayouts/slideLayout2.xml"/><Relationship Id="rId10" Type="http://schemas.microsoft.com/office/2007/relationships/hdphoto" Target="../media/hdphoto1.wdp"/><Relationship Id="rId4" Type="http://schemas.openxmlformats.org/officeDocument/2006/relationships/video" Target="../media/media5.mpe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em.libretexts.org/Core/Physical_and_Theoretical_Chemistry/Quantum_Mechanics/11:_Molecules/Potential_Energy_Surfac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gif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om_M._Mitchel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9525" y="3695700"/>
            <a:ext cx="12192000" cy="3157537"/>
          </a:xfrm>
          <a:prstGeom prst="rect">
            <a:avLst/>
          </a:prstGeom>
          <a:solidFill>
            <a:srgbClr val="6146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  <p:extLst/>
          </p:nvPr>
        </p:nvSpPr>
        <p:spPr>
          <a:xfrm>
            <a:off x="515215" y="1624775"/>
            <a:ext cx="11180619" cy="153274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Acceleration of Saddle-Point Searches Assisted by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extLst/>
          </p:nvPr>
        </p:nvSpPr>
        <p:spPr>
          <a:xfrm>
            <a:off x="1533525" y="3905250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u="sng" dirty="0">
                <a:solidFill>
                  <a:schemeClr val="bg1"/>
                </a:solidFill>
              </a:rPr>
              <a:t>M. El Khatib</a:t>
            </a:r>
            <a:r>
              <a:rPr lang="en-US" dirty="0">
                <a:solidFill>
                  <a:schemeClr val="bg1"/>
                </a:solidFill>
              </a:rPr>
              <a:t>; A. </a:t>
            </a:r>
            <a:r>
              <a:rPr lang="en-US" dirty="0" err="1">
                <a:solidFill>
                  <a:schemeClr val="bg1"/>
                </a:solidFill>
              </a:rPr>
              <a:t>Khorshidi</a:t>
            </a:r>
            <a:r>
              <a:rPr lang="en-US" dirty="0">
                <a:solidFill>
                  <a:schemeClr val="bg1"/>
                </a:solidFill>
              </a:rPr>
              <a:t>; A.A. Peterson</a:t>
            </a:r>
            <a:br>
              <a:rPr lang="en-US" dirty="0">
                <a:latin typeface="+mn-ea"/>
                <a:cs typeface="+mn-ea"/>
              </a:rPr>
            </a:br>
            <a:br>
              <a:rPr lang="en-US" dirty="0">
                <a:latin typeface="+mn-ea"/>
                <a:cs typeface="+mn-ea"/>
              </a:rPr>
            </a:br>
            <a:r>
              <a:rPr lang="en-US" dirty="0">
                <a:solidFill>
                  <a:srgbClr val="FFC72C"/>
                </a:solidFill>
              </a:rPr>
              <a:t>Catalyst Design Laboratory, School of Engineering, Brown University.</a:t>
            </a:r>
          </a:p>
          <a:p>
            <a:r>
              <a:rPr dirty="0">
                <a:solidFill>
                  <a:srgbClr val="FFC72C"/>
                </a:solidFill>
              </a:rPr>
              <a:t>Providence, RI, United States.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>
            <p:extLst/>
          </p:nvPr>
        </p:nvSpPr>
        <p:spPr>
          <a:xfrm>
            <a:off x="19050" y="5991225"/>
            <a:ext cx="12156255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Providence, 31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August 2017.</a:t>
            </a:r>
          </a:p>
        </p:txBody>
      </p:sp>
      <p:pic>
        <p:nvPicPr>
          <p:cNvPr id="7" name="Picture 7" descr="Brown_University_School_of_Engineering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303803"/>
            <a:ext cx="3279655" cy="1320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21"/>
          <a:stretch/>
        </p:blipFill>
        <p:spPr>
          <a:xfrm>
            <a:off x="8958055" y="532726"/>
            <a:ext cx="2737779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077" y="1457541"/>
            <a:ext cx="4319016" cy="4319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Artificial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596124" y="2147888"/>
            <a:ext cx="7058026" cy="3852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Inspired on </a:t>
            </a:r>
            <a:r>
              <a:rPr lang="en-US" dirty="0"/>
              <a:t>how neurons works in human brain. </a:t>
            </a:r>
          </a:p>
          <a:p>
            <a:r>
              <a:rPr lang="en-US" dirty="0"/>
              <a:t>Model capable to fit complicated functions </a:t>
            </a:r>
            <a:br>
              <a:rPr lang="en-US" dirty="0">
                <a:latin typeface="+mn-ea"/>
                <a:cs typeface="+mn-ea"/>
              </a:rPr>
            </a:br>
            <a:r>
              <a:rPr lang="en-US" dirty="0"/>
              <a:t>(like the potential energy surface).</a:t>
            </a:r>
          </a:p>
          <a:p>
            <a:r>
              <a:rPr lang="en-US" dirty="0"/>
              <a:t>Regression.</a:t>
            </a:r>
            <a:endParaRPr dirty="0"/>
          </a:p>
          <a:p>
            <a:r>
              <a:rPr lang="en-US" dirty="0"/>
              <a:t>Faster predictions of electronic properties.       </a:t>
            </a:r>
          </a:p>
        </p:txBody>
      </p:sp>
      <p:sp>
        <p:nvSpPr>
          <p:cNvPr id="8" name="TextBox 7"/>
          <p:cNvSpPr txBox="1"/>
          <p:nvPr>
            <p:extLst/>
          </p:nvPr>
        </p:nvSpPr>
        <p:spPr>
          <a:xfrm>
            <a:off x="7625981" y="5210175"/>
            <a:ext cx="432911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Schematic representation of an ANN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00578" y="1377947"/>
            <a:ext cx="147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Hidden-layers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25355" y="1377950"/>
            <a:ext cx="1204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Input-layer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631408" y="1377947"/>
            <a:ext cx="1376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Output-layer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89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29" y="1457541"/>
            <a:ext cx="4319016" cy="4319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Artificial Neural Networks</a:t>
            </a:r>
          </a:p>
        </p:txBody>
      </p:sp>
      <p:sp>
        <p:nvSpPr>
          <p:cNvPr id="8" name="TextBox 7"/>
          <p:cNvSpPr txBox="1"/>
          <p:nvPr>
            <p:extLst/>
          </p:nvPr>
        </p:nvSpPr>
        <p:spPr>
          <a:xfrm>
            <a:off x="7625981" y="5210175"/>
            <a:ext cx="4329112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Schematic representation of an ANN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00578" y="1377947"/>
            <a:ext cx="1475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Hidden-layers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25355" y="1377950"/>
            <a:ext cx="1204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Input-layer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631408" y="1377947"/>
            <a:ext cx="1376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Output-layer</a:t>
            </a:r>
          </a:p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596124" y="2147888"/>
            <a:ext cx="7058026" cy="38527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Inspired on how neurons works in human brain. </a:t>
            </a:r>
          </a:p>
          <a:p>
            <a:r>
              <a:rPr lang="en-US" dirty="0"/>
              <a:t>Model capable to fit complicated functions </a:t>
            </a:r>
            <a:br>
              <a:rPr lang="en-US" dirty="0">
                <a:latin typeface="+mn-ea"/>
                <a:cs typeface="+mn-ea"/>
              </a:rPr>
            </a:br>
            <a:r>
              <a:rPr lang="en-US" dirty="0"/>
              <a:t>(like the potential energy surface).</a:t>
            </a:r>
          </a:p>
          <a:p>
            <a:r>
              <a:rPr lang="en-US" dirty="0"/>
              <a:t>Regression.</a:t>
            </a:r>
            <a:endParaRPr dirty="0"/>
          </a:p>
          <a:p>
            <a:r>
              <a:rPr lang="en-US" dirty="0"/>
              <a:t>Faster predictions of electronic properties.       </a:t>
            </a:r>
          </a:p>
        </p:txBody>
      </p:sp>
    </p:spTree>
    <p:extLst>
      <p:ext uri="{BB962C8B-B14F-4D97-AF65-F5344CB8AC3E}">
        <p14:creationId xmlns:p14="http://schemas.microsoft.com/office/powerpoint/2010/main" val="553993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t="3993" r="5154" b="2407"/>
          <a:stretch/>
        </p:blipFill>
        <p:spPr>
          <a:xfrm>
            <a:off x="4187102" y="1690688"/>
            <a:ext cx="7698840" cy="3919789"/>
          </a:xfrm>
        </p:spPr>
      </p:pic>
      <p:sp>
        <p:nvSpPr>
          <p:cNvPr id="5" name="TextBox 4"/>
          <p:cNvSpPr txBox="1"/>
          <p:nvPr/>
        </p:nvSpPr>
        <p:spPr>
          <a:xfrm>
            <a:off x="0" y="658340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</a:rPr>
              <a:t>Behler</a:t>
            </a:r>
            <a:r>
              <a:rPr lang="en-US" sz="1600" dirty="0">
                <a:solidFill>
                  <a:schemeClr val="bg1"/>
                </a:solidFill>
              </a:rPr>
              <a:t>, J., &amp; </a:t>
            </a:r>
            <a:r>
              <a:rPr lang="en-US" sz="1600" dirty="0" err="1">
                <a:solidFill>
                  <a:schemeClr val="bg1"/>
                </a:solidFill>
              </a:rPr>
              <a:t>Parrinello</a:t>
            </a:r>
            <a:r>
              <a:rPr lang="en-US" sz="1600" dirty="0">
                <a:solidFill>
                  <a:schemeClr val="bg1"/>
                </a:solidFill>
              </a:rPr>
              <a:t>, M. </a:t>
            </a:r>
            <a:r>
              <a:rPr lang="en-US" sz="1600" i="1" dirty="0">
                <a:solidFill>
                  <a:schemeClr val="bg1"/>
                </a:solidFill>
              </a:rPr>
              <a:t>Physical Review Letters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i="1" dirty="0">
                <a:solidFill>
                  <a:schemeClr val="bg1"/>
                </a:solidFill>
              </a:rPr>
              <a:t>98</a:t>
            </a:r>
            <a:r>
              <a:rPr lang="en-US" sz="1600" dirty="0">
                <a:solidFill>
                  <a:schemeClr val="bg1"/>
                </a:solidFill>
              </a:rPr>
              <a:t>(14), 146401. </a:t>
            </a:r>
          </a:p>
        </p:txBody>
      </p:sp>
      <p:sp>
        <p:nvSpPr>
          <p:cNvPr id="8" name="Title 1"/>
          <p:cNvSpPr txBox="1">
            <a:spLocks/>
          </p:cNvSpPr>
          <p:nvPr>
            <p:extLst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Machine Learning Workflow</a:t>
            </a:r>
          </a:p>
        </p:txBody>
      </p:sp>
      <p:sp>
        <p:nvSpPr>
          <p:cNvPr id="10" name="TextBox 9"/>
          <p:cNvSpPr txBox="1"/>
          <p:nvPr>
            <p:extLst/>
          </p:nvPr>
        </p:nvSpPr>
        <p:spPr>
          <a:xfrm>
            <a:off x="4131682" y="5763380"/>
            <a:ext cx="769884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The </a:t>
            </a:r>
            <a:r>
              <a:rPr lang="en-US" sz="2400" dirty="0" err="1"/>
              <a:t>Behler-Parrinello</a:t>
            </a:r>
            <a:r>
              <a:rPr lang="en-US" sz="2400" dirty="0"/>
              <a:t> Scheme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40187" y="1755670"/>
            <a:ext cx="350672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arenR"/>
            </a:pPr>
            <a:r>
              <a:rPr lang="en-US" sz="2800" dirty="0"/>
              <a:t>Build a training set.</a:t>
            </a:r>
          </a:p>
          <a:p>
            <a:pPr marL="514350" indent="-514350">
              <a:buAutoNum type="arabicParenR"/>
            </a:pPr>
            <a:r>
              <a:rPr lang="en-US" sz="2800" dirty="0"/>
              <a:t>Train the model.</a:t>
            </a:r>
          </a:p>
          <a:p>
            <a:pPr marL="514350" indent="-514350">
              <a:buAutoNum type="arabicParenR"/>
            </a:pPr>
            <a:r>
              <a:rPr lang="en-US" sz="2800" dirty="0"/>
              <a:t>Predict. 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78484" y="3564027"/>
            <a:ext cx="3953198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Atom-centered mode</a:t>
            </a:r>
            <a:br>
              <a:rPr lang="en-US" sz="2800" dirty="0"/>
            </a:br>
            <a:endParaRPr lang="en-US" sz="2800" dirty="0"/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Exploit locality.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Size extensive.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Rotational invariant.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Translational invariant.</a:t>
            </a:r>
          </a:p>
          <a:p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263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Local Chemical Environment (Descriptor)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82" y="1726489"/>
            <a:ext cx="331243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713974"/>
            <a:ext cx="4880599" cy="9347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9" t="12964"/>
          <a:stretch/>
        </p:blipFill>
        <p:spPr>
          <a:xfrm>
            <a:off x="7251700" y="2684045"/>
            <a:ext cx="1969956" cy="404310"/>
          </a:xfrm>
          <a:prstGeom prst="rect">
            <a:avLst/>
          </a:prstGeom>
        </p:spPr>
      </p:pic>
      <p:sp>
        <p:nvSpPr>
          <p:cNvPr id="8" name="TextBox 7"/>
          <p:cNvSpPr txBox="1"/>
          <p:nvPr>
            <p:extLst/>
          </p:nvPr>
        </p:nvSpPr>
        <p:spPr>
          <a:xfrm>
            <a:off x="1120282" y="1330562"/>
            <a:ext cx="3881323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ED1C24"/>
                </a:solidFill>
              </a:rPr>
              <a:t>a) Radial (two-body interactions)</a:t>
            </a:r>
          </a:p>
        </p:txBody>
      </p:sp>
      <p:sp>
        <p:nvSpPr>
          <p:cNvPr id="9" name="TextBox 8"/>
          <p:cNvSpPr txBox="1"/>
          <p:nvPr>
            <p:extLst/>
          </p:nvPr>
        </p:nvSpPr>
        <p:spPr>
          <a:xfrm>
            <a:off x="6591300" y="1330562"/>
            <a:ext cx="402753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ED1C24"/>
                </a:solidFill>
              </a:rPr>
              <a:t>b) Angular </a:t>
            </a:r>
            <a:r>
              <a:rPr lang="en-US" dirty="0">
                <a:solidFill>
                  <a:srgbClr val="ED1C24"/>
                </a:solidFill>
              </a:rPr>
              <a:t>(three-body interactions)</a:t>
            </a:r>
            <a:r>
              <a:rPr lang="en-US" dirty="0"/>
              <a:t> 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65" y="3269280"/>
            <a:ext cx="8717834" cy="32245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385" y="4286100"/>
            <a:ext cx="3412615" cy="697653"/>
          </a:xfrm>
          <a:prstGeom prst="rect">
            <a:avLst/>
          </a:prstGeom>
        </p:spPr>
      </p:pic>
      <p:sp>
        <p:nvSpPr>
          <p:cNvPr id="17" name="TextBox 16"/>
          <p:cNvSpPr txBox="1"/>
          <p:nvPr>
            <p:extLst/>
          </p:nvPr>
        </p:nvSpPr>
        <p:spPr>
          <a:xfrm>
            <a:off x="9750859" y="3857475"/>
            <a:ext cx="1620606" cy="369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Cutoff function</a:t>
            </a:r>
          </a:p>
        </p:txBody>
      </p:sp>
    </p:spTree>
    <p:extLst>
      <p:ext uri="{BB962C8B-B14F-4D97-AF65-F5344CB8AC3E}">
        <p14:creationId xmlns:p14="http://schemas.microsoft.com/office/powerpoint/2010/main" val="2047216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Local Chemical Environment (Descriptor)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362" y="1734262"/>
            <a:ext cx="7123275" cy="356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71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4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239308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C72C"/>
                </a:solidFill>
              </a:rPr>
              <a:t>Machine Learning NEB Algorithm</a:t>
            </a:r>
          </a:p>
        </p:txBody>
      </p:sp>
    </p:spTree>
    <p:extLst>
      <p:ext uri="{BB962C8B-B14F-4D97-AF65-F5344CB8AC3E}">
        <p14:creationId xmlns:p14="http://schemas.microsoft.com/office/powerpoint/2010/main" val="42964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lowchart: Data 19"/>
          <p:cNvSpPr/>
          <p:nvPr/>
        </p:nvSpPr>
        <p:spPr>
          <a:xfrm>
            <a:off x="10209945" y="3588327"/>
            <a:ext cx="1747231" cy="1379592"/>
          </a:xfrm>
          <a:prstGeom prst="flowChartInputOutput">
            <a:avLst/>
          </a:prstGeom>
          <a:solidFill>
            <a:schemeClr val="accent5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Terminator 13"/>
          <p:cNvSpPr/>
          <p:nvPr/>
        </p:nvSpPr>
        <p:spPr>
          <a:xfrm>
            <a:off x="546642" y="5258112"/>
            <a:ext cx="1872055" cy="674104"/>
          </a:xfrm>
          <a:prstGeom prst="flowChartTerminator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Preparation 17"/>
          <p:cNvSpPr/>
          <p:nvPr/>
        </p:nvSpPr>
        <p:spPr>
          <a:xfrm>
            <a:off x="291331" y="2744746"/>
            <a:ext cx="2097247" cy="1387553"/>
          </a:xfrm>
          <a:prstGeom prst="flowChartPreparation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0" y="-20169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The ML-NEB Algorithm</a:t>
            </a:r>
          </a:p>
        </p:txBody>
      </p:sp>
      <p:sp>
        <p:nvSpPr>
          <p:cNvPr id="5" name="TextBox 4"/>
          <p:cNvSpPr txBox="1"/>
          <p:nvPr>
            <p:extLst/>
          </p:nvPr>
        </p:nvSpPr>
        <p:spPr>
          <a:xfrm>
            <a:off x="463288" y="1010732"/>
            <a:ext cx="1702024" cy="369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Initial MEP</a:t>
            </a:r>
          </a:p>
        </p:txBody>
      </p:sp>
      <p:sp>
        <p:nvSpPr>
          <p:cNvPr id="8" name="TextBox 7"/>
          <p:cNvSpPr txBox="1"/>
          <p:nvPr>
            <p:extLst/>
          </p:nvPr>
        </p:nvSpPr>
        <p:spPr>
          <a:xfrm>
            <a:off x="532467" y="2704405"/>
            <a:ext cx="1647450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Energy 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Force </a:t>
            </a:r>
          </a:p>
          <a:p>
            <a:pPr algn="ctr"/>
            <a:r>
              <a:rPr lang="en-US" dirty="0"/>
              <a:t>calls </a:t>
            </a:r>
          </a:p>
          <a:p>
            <a:pPr algn="ctr"/>
            <a:r>
              <a:rPr lang="en-US" dirty="0"/>
              <a:t>(DFT)</a:t>
            </a:r>
          </a:p>
        </p:txBody>
      </p:sp>
      <p:sp>
        <p:nvSpPr>
          <p:cNvPr id="10" name="TextBox 9"/>
          <p:cNvSpPr txBox="1"/>
          <p:nvPr>
            <p:extLst/>
          </p:nvPr>
        </p:nvSpPr>
        <p:spPr>
          <a:xfrm>
            <a:off x="3517368" y="2931970"/>
            <a:ext cx="178780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Train </a:t>
            </a:r>
            <a:br>
              <a:rPr lang="en-US" dirty="0"/>
            </a:br>
            <a:r>
              <a:rPr lang="en-US" dirty="0"/>
              <a:t>Neural Networks</a:t>
            </a:r>
          </a:p>
          <a:p>
            <a:pPr algn="ctr"/>
            <a:r>
              <a:rPr lang="en-US" dirty="0"/>
              <a:t>(ML)</a:t>
            </a:r>
          </a:p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>
            <p:extLst/>
          </p:nvPr>
        </p:nvSpPr>
        <p:spPr>
          <a:xfrm>
            <a:off x="6820905" y="3059037"/>
            <a:ext cx="1749598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Run NEB</a:t>
            </a:r>
            <a:br>
              <a:rPr lang="en-US" dirty="0"/>
            </a:br>
            <a:r>
              <a:rPr lang="en-US" dirty="0"/>
              <a:t>with </a:t>
            </a:r>
          </a:p>
          <a:p>
            <a:pPr algn="ctr"/>
            <a:r>
              <a:rPr lang="en-US" dirty="0"/>
              <a:t>ML calculator</a:t>
            </a:r>
          </a:p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>
            <p:extLst/>
          </p:nvPr>
        </p:nvSpPr>
        <p:spPr>
          <a:xfrm>
            <a:off x="10308729" y="3832864"/>
            <a:ext cx="1561538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MEP</a:t>
            </a:r>
            <a:endParaRPr lang="en-US" baseline="-25000" dirty="0"/>
          </a:p>
          <a:p>
            <a:pPr algn="ctr"/>
            <a:r>
              <a:rPr lang="en-US" dirty="0"/>
              <a:t>predicted by</a:t>
            </a:r>
          </a:p>
          <a:p>
            <a:pPr algn="ctr"/>
            <a:r>
              <a:rPr lang="en-US" dirty="0"/>
              <a:t>ML-NEB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>
            <p:extLst/>
          </p:nvPr>
        </p:nvSpPr>
        <p:spPr>
          <a:xfrm>
            <a:off x="3461897" y="5358167"/>
            <a:ext cx="2107273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ML || DFT</a:t>
            </a:r>
          </a:p>
          <a:p>
            <a:pPr algn="ctr"/>
            <a:r>
              <a:rPr lang="en-US" dirty="0"/>
              <a:t>Match?*</a:t>
            </a:r>
            <a:endParaRPr dirty="0"/>
          </a:p>
          <a:p>
            <a:pPr algn="ctr"/>
            <a:endParaRPr lang="en-US" dirty="0"/>
          </a:p>
        </p:txBody>
      </p:sp>
      <p:sp>
        <p:nvSpPr>
          <p:cNvPr id="14" name="Flowchart: Terminator 13"/>
          <p:cNvSpPr/>
          <p:nvPr/>
        </p:nvSpPr>
        <p:spPr>
          <a:xfrm>
            <a:off x="418378" y="849229"/>
            <a:ext cx="1872055" cy="674104"/>
          </a:xfrm>
          <a:prstGeom prst="flowChartTermina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Preparation 17"/>
          <p:cNvSpPr/>
          <p:nvPr/>
        </p:nvSpPr>
        <p:spPr>
          <a:xfrm>
            <a:off x="3343358" y="2744746"/>
            <a:ext cx="2097247" cy="1387553"/>
          </a:xfrm>
          <a:prstGeom prst="flowChartPreparat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Process 18"/>
          <p:cNvSpPr/>
          <p:nvPr/>
        </p:nvSpPr>
        <p:spPr>
          <a:xfrm>
            <a:off x="6820905" y="2856893"/>
            <a:ext cx="1787803" cy="1277141"/>
          </a:xfrm>
          <a:prstGeom prst="flowChartProcess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Decision 20"/>
          <p:cNvSpPr/>
          <p:nvPr/>
        </p:nvSpPr>
        <p:spPr>
          <a:xfrm>
            <a:off x="3469627" y="4771184"/>
            <a:ext cx="1974896" cy="1736446"/>
          </a:xfrm>
          <a:prstGeom prst="flowChartDecis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2534475" y="3411576"/>
            <a:ext cx="711990" cy="1273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>
            <p:extLst/>
          </p:nvPr>
        </p:nvSpPr>
        <p:spPr>
          <a:xfrm>
            <a:off x="2557665" y="5223695"/>
            <a:ext cx="910615" cy="369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  <a:latin typeface="Calibri"/>
                <a:cs typeface="Courier New"/>
              </a:rPr>
              <a:t>Yes</a:t>
            </a:r>
          </a:p>
        </p:txBody>
      </p:sp>
      <p:sp>
        <p:nvSpPr>
          <p:cNvPr id="38" name="TextBox 37"/>
          <p:cNvSpPr txBox="1"/>
          <p:nvPr>
            <p:extLst/>
          </p:nvPr>
        </p:nvSpPr>
        <p:spPr>
          <a:xfrm>
            <a:off x="3768104" y="4317335"/>
            <a:ext cx="824669" cy="369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Calibri"/>
                <a:cs typeface="Courier New"/>
              </a:rPr>
              <a:t>No</a:t>
            </a:r>
          </a:p>
        </p:txBody>
      </p:sp>
      <p:sp>
        <p:nvSpPr>
          <p:cNvPr id="42" name="TextBox 41"/>
          <p:cNvSpPr txBox="1"/>
          <p:nvPr>
            <p:extLst/>
          </p:nvPr>
        </p:nvSpPr>
        <p:spPr>
          <a:xfrm>
            <a:off x="756702" y="5368655"/>
            <a:ext cx="1523390" cy="3698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Final MEP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33815" y="4256575"/>
            <a:ext cx="268237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/>
              <a:t>Add MEP</a:t>
            </a:r>
            <a:r>
              <a:rPr lang="en-US" sz="1600" baseline="-25000" dirty="0"/>
              <a:t>ML</a:t>
            </a:r>
            <a:r>
              <a:rPr lang="en-US" sz="1600" dirty="0"/>
              <a:t> from (5)</a:t>
            </a:r>
          </a:p>
          <a:p>
            <a:r>
              <a:rPr lang="en-US" sz="1600" dirty="0"/>
              <a:t>to training set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645975" y="3411576"/>
            <a:ext cx="1066875" cy="12736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154646" y="4038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(0)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5340" y="22854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46654" y="228541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(2)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469471" y="233026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826456" y="3072467"/>
            <a:ext cx="50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61380" y="480413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(6)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12846" y="482185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(7)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00856" y="6547721"/>
            <a:ext cx="846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Metric used is Mean Absolute Error (MAE)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438217" y="1650317"/>
            <a:ext cx="167212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600" dirty="0"/>
              <a:t>Add MEP from (0)</a:t>
            </a:r>
          </a:p>
          <a:p>
            <a:r>
              <a:rPr lang="en-US" sz="1600" dirty="0"/>
              <a:t>to training set</a:t>
            </a:r>
          </a:p>
        </p:txBody>
      </p:sp>
      <p:sp>
        <p:nvSpPr>
          <p:cNvPr id="45" name="Flowchart: Preparation 17"/>
          <p:cNvSpPr/>
          <p:nvPr/>
        </p:nvSpPr>
        <p:spPr>
          <a:xfrm>
            <a:off x="6688591" y="4894023"/>
            <a:ext cx="2097247" cy="1387553"/>
          </a:xfrm>
          <a:prstGeom prst="flowChartPreparation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>
            <p:extLst/>
          </p:nvPr>
        </p:nvSpPr>
        <p:spPr>
          <a:xfrm>
            <a:off x="6929727" y="4853682"/>
            <a:ext cx="1647450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Energy 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Force </a:t>
            </a:r>
          </a:p>
          <a:p>
            <a:pPr algn="ctr"/>
            <a:r>
              <a:rPr lang="en-US" dirty="0"/>
              <a:t>calls </a:t>
            </a:r>
          </a:p>
          <a:p>
            <a:pPr algn="ctr"/>
            <a:r>
              <a:rPr lang="en-US" dirty="0"/>
              <a:t>(DFT)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93431" y="445087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(5)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2604083" y="5652579"/>
            <a:ext cx="711990" cy="12735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743191" y="5601858"/>
            <a:ext cx="711990" cy="12735"/>
          </a:xfrm>
          <a:prstGeom prst="straightConnector1">
            <a:avLst/>
          </a:prstGeom>
          <a:ln w="4762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314300" y="1602799"/>
            <a:ext cx="1823" cy="679812"/>
          </a:xfrm>
          <a:prstGeom prst="straightConnector1">
            <a:avLst/>
          </a:prstGeom>
          <a:ln w="4762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750492" y="3411576"/>
            <a:ext cx="1365447" cy="567775"/>
          </a:xfrm>
          <a:prstGeom prst="straightConnector1">
            <a:avLst/>
          </a:prstGeom>
          <a:ln w="476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832689" y="5144928"/>
            <a:ext cx="1105045" cy="442871"/>
          </a:xfrm>
          <a:prstGeom prst="straightConnector1">
            <a:avLst/>
          </a:prstGeom>
          <a:ln w="47625"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477722" y="4213304"/>
            <a:ext cx="5940" cy="475146"/>
          </a:xfrm>
          <a:prstGeom prst="straightConnector1">
            <a:avLst/>
          </a:prstGeom>
          <a:ln w="47625">
            <a:headEnd type="triangl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215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volution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2012" y="1555689"/>
            <a:ext cx="5760720" cy="3840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38" y="517493"/>
            <a:ext cx="4603121" cy="46634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01519" y="4938466"/>
            <a:ext cx="9642644" cy="15337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400" dirty="0"/>
              <a:t>NEB (</a:t>
            </a:r>
            <a:r>
              <a:rPr lang="en-US" sz="2400" dirty="0" err="1"/>
              <a:t>f</a:t>
            </a:r>
            <a:r>
              <a:rPr lang="en-US" sz="2400" baseline="-25000" dirty="0" err="1"/>
              <a:t>max</a:t>
            </a:r>
            <a:r>
              <a:rPr lang="en-US" sz="2400" dirty="0"/>
              <a:t> = </a:t>
            </a:r>
            <a:r>
              <a:rPr lang="en-US" sz="2400" i="1" dirty="0"/>
              <a:t>0.05</a:t>
            </a:r>
            <a:r>
              <a:rPr lang="en-US" sz="2400" dirty="0"/>
              <a:t> eV/</a:t>
            </a:r>
            <a:r>
              <a:rPr lang="en-US" sz="2400" dirty="0" err="1"/>
              <a:t>Å</a:t>
            </a:r>
            <a:r>
              <a:rPr lang="en-US" sz="2400" dirty="0"/>
              <a:t>, 5 intermediates). </a:t>
            </a:r>
          </a:p>
          <a:p>
            <a:r>
              <a:rPr lang="en-US" sz="2400" dirty="0"/>
              <a:t>GPAW, with a LDA exchange correlation functional.</a:t>
            </a:r>
          </a:p>
          <a:p>
            <a:r>
              <a:rPr lang="en-US" sz="2400" dirty="0"/>
              <a:t>Plane-wave mode.</a:t>
            </a:r>
          </a:p>
          <a:p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112 DFT Force calls.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  <p:extLst/>
          </p:nvPr>
        </p:nvSpPr>
        <p:spPr>
          <a:xfrm>
            <a:off x="0" y="1"/>
            <a:ext cx="12192000" cy="12192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latin typeface="+mj-ea"/>
                <a:cs typeface="+mj-ea"/>
              </a:rPr>
            </a:br>
            <a:br>
              <a:rPr lang="en-US" dirty="0">
                <a:latin typeface="+mj-ea"/>
                <a:cs typeface="+mj-ea"/>
              </a:rPr>
            </a:br>
            <a:br>
              <a:rPr lang="en-US" dirty="0">
                <a:latin typeface="+mj-ea"/>
                <a:cs typeface="+mj-ea"/>
              </a:rPr>
            </a:br>
            <a:r>
              <a:rPr dirty="0">
                <a:solidFill>
                  <a:srgbClr val="404040"/>
                </a:solidFill>
              </a:rPr>
              <a:t>Diffusion of Gold Atom on Al(100) Surface</a:t>
            </a:r>
            <a:r>
              <a:rPr lang="en-US" dirty="0">
                <a:solidFill>
                  <a:srgbClr val="404040"/>
                </a:solidFill>
              </a:rPr>
              <a:t> </a:t>
            </a:r>
            <a:r>
              <a:rPr dirty="0">
                <a:solidFill>
                  <a:srgbClr val="404040"/>
                </a:solidFill>
              </a:rPr>
              <a:t> </a:t>
            </a:r>
            <a:endParaRPr lang="en-US" dirty="0"/>
          </a:p>
          <a:p>
            <a:br>
              <a:rPr lang="en-US" dirty="0">
                <a:latin typeface="+mj-ea"/>
                <a:cs typeface="+mj-ea"/>
              </a:rPr>
            </a:b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2" y="3876713"/>
            <a:ext cx="670870" cy="72526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044113" y="1390803"/>
            <a:ext cx="666750" cy="698497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9444202" y="823483"/>
            <a:ext cx="1154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DFT</a:t>
            </a:r>
          </a:p>
          <a:p>
            <a:pPr algn="ctr"/>
            <a:r>
              <a:rPr lang="en-US" dirty="0"/>
              <a:t>Force calls</a:t>
            </a:r>
          </a:p>
        </p:txBody>
      </p:sp>
    </p:spTree>
    <p:extLst>
      <p:ext uri="{BB962C8B-B14F-4D97-AF65-F5344CB8AC3E}">
        <p14:creationId xmlns:p14="http://schemas.microsoft.com/office/powerpoint/2010/main" val="74648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  <p:extLst/>
          </p:nvPr>
        </p:nvSpPr>
        <p:spPr>
          <a:xfrm>
            <a:off x="0" y="5085"/>
            <a:ext cx="12192000" cy="1125216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latin typeface="+mj-ea"/>
                <a:cs typeface="+mj-ea"/>
              </a:rPr>
            </a:br>
            <a:br>
              <a:rPr lang="en-US" dirty="0">
                <a:latin typeface="+mj-ea"/>
                <a:cs typeface="+mj-ea"/>
              </a:rPr>
            </a:br>
            <a:r>
              <a:rPr lang="en-US" dirty="0">
                <a:solidFill>
                  <a:srgbClr val="404040"/>
                </a:solidFill>
              </a:rPr>
              <a:t>Machine Learning Acceleration Tools </a:t>
            </a:r>
            <a:br>
              <a:rPr lang="en-US" dirty="0">
                <a:latin typeface="+mj-ea"/>
                <a:cs typeface="+mj-ea"/>
              </a:rPr>
            </a:br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99208" y="4258245"/>
            <a:ext cx="82495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The Atomistic Machine-Learning Package (AMP).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The Atomic Simulation Environment (ASE).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r>
              <a:rPr lang="en-US" sz="2400" dirty="0"/>
              <a:t>Objective: </a:t>
            </a:r>
            <a:r>
              <a:rPr lang="en-US" sz="2400" dirty="0">
                <a:solidFill>
                  <a:srgbClr val="ED1C24"/>
                </a:solidFill>
              </a:rPr>
              <a:t>decrease number of DFT energy and force calls</a:t>
            </a:r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784" y="1270000"/>
            <a:ext cx="4828526" cy="21050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00" y="3451250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hlinkClick r:id="rId4"/>
              </a:rPr>
              <a:t>https://bitbucket.com/andrewpeterson/amp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4017" y="363434"/>
            <a:ext cx="4310148" cy="5577840"/>
          </a:xfrm>
          <a:prstGeom prst="rect">
            <a:avLst/>
          </a:prstGeom>
        </p:spPr>
      </p:pic>
      <p:sp>
        <p:nvSpPr>
          <p:cNvPr id="20" name="TextBox 19"/>
          <p:cNvSpPr txBox="1"/>
          <p:nvPr>
            <p:extLst/>
          </p:nvPr>
        </p:nvSpPr>
        <p:spPr>
          <a:xfrm>
            <a:off x="-25400" y="5419076"/>
            <a:ext cx="12191999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/>
              <a:t>Mean absolute error (MAE) as a function of the # of iterations in ML-NEB</a:t>
            </a:r>
          </a:p>
        </p:txBody>
      </p:sp>
      <p:sp>
        <p:nvSpPr>
          <p:cNvPr id="22" name="Title 1"/>
          <p:cNvSpPr txBox="1">
            <a:spLocks/>
          </p:cNvSpPr>
          <p:nvPr>
            <p:extLst/>
          </p:nvPr>
        </p:nvSpPr>
        <p:spPr>
          <a:xfrm>
            <a:off x="0" y="-5944"/>
            <a:ext cx="12202497" cy="12001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sz="4000" dirty="0">
                <a:cs typeface="+mj-ea"/>
              </a:rPr>
            </a:br>
            <a:br>
              <a:rPr lang="en-US" sz="4000" dirty="0">
                <a:cs typeface="+mj-ea"/>
              </a:rPr>
            </a:br>
            <a:r>
              <a:rPr lang="en-US" sz="4000" dirty="0">
                <a:solidFill>
                  <a:srgbClr val="404040"/>
                </a:solidFill>
              </a:rPr>
              <a:t>Progress of Mean Absolute Error </a:t>
            </a:r>
            <a:br>
              <a:rPr lang="en-US" sz="4000" dirty="0">
                <a:cs typeface="+mj-ea"/>
              </a:rPr>
            </a:b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24747" y="363434"/>
            <a:ext cx="4310148" cy="557784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173980" y="1555856"/>
            <a:ext cx="142240" cy="382245"/>
          </a:xfrm>
          <a:prstGeom prst="righ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/>
          <p:cNvSpPr/>
          <p:nvPr/>
        </p:nvSpPr>
        <p:spPr>
          <a:xfrm>
            <a:off x="5173980" y="2055757"/>
            <a:ext cx="142240" cy="382245"/>
          </a:xfrm>
          <a:prstGeom prst="rightBrac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12421" y="1555856"/>
            <a:ext cx="86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afp</a:t>
            </a:r>
            <a:r>
              <a:rPr lang="en-US" dirty="0"/>
              <a:t>(20)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12421" y="2068670"/>
            <a:ext cx="86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afp</a:t>
            </a:r>
            <a:r>
              <a:rPr lang="en-US" dirty="0"/>
              <a:t>(40)</a:t>
            </a:r>
          </a:p>
        </p:txBody>
      </p:sp>
      <p:sp>
        <p:nvSpPr>
          <p:cNvPr id="27" name="Right Brace 26"/>
          <p:cNvSpPr/>
          <p:nvPr/>
        </p:nvSpPr>
        <p:spPr>
          <a:xfrm>
            <a:off x="11028680" y="1555856"/>
            <a:ext cx="142240" cy="382245"/>
          </a:xfrm>
          <a:prstGeom prst="rightBrac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/>
          <p:cNvSpPr/>
          <p:nvPr/>
        </p:nvSpPr>
        <p:spPr>
          <a:xfrm>
            <a:off x="11028680" y="2055757"/>
            <a:ext cx="142240" cy="382245"/>
          </a:xfrm>
          <a:prstGeom prst="rightBrac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1167121" y="1555856"/>
            <a:ext cx="86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afp</a:t>
            </a:r>
            <a:r>
              <a:rPr lang="en-US" dirty="0"/>
              <a:t>(20)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67121" y="2068670"/>
            <a:ext cx="86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afp</a:t>
            </a:r>
            <a:r>
              <a:rPr lang="en-US" dirty="0"/>
              <a:t>(40)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-12699" y="6547721"/>
            <a:ext cx="1220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* </a:t>
            </a:r>
            <a:r>
              <a:rPr lang="en-US" dirty="0" err="1">
                <a:solidFill>
                  <a:schemeClr val="bg1"/>
                </a:solidFill>
              </a:rPr>
              <a:t>afp</a:t>
            </a:r>
            <a:r>
              <a:rPr lang="en-US" dirty="0">
                <a:solidFill>
                  <a:schemeClr val="bg1"/>
                </a:solidFill>
              </a:rPr>
              <a:t>: atomic fingerprint; </a:t>
            </a:r>
            <a:r>
              <a:rPr lang="en-US" dirty="0" err="1">
                <a:solidFill>
                  <a:schemeClr val="bg1"/>
                </a:solidFill>
              </a:rPr>
              <a:t>MAE</a:t>
            </a:r>
            <a:r>
              <a:rPr lang="en-US" baseline="-25000" dirty="0" err="1">
                <a:solidFill>
                  <a:schemeClr val="bg1"/>
                </a:solidFill>
              </a:rPr>
              <a:t>max</a:t>
            </a:r>
            <a:r>
              <a:rPr lang="en-US" dirty="0">
                <a:solidFill>
                  <a:schemeClr val="bg1"/>
                </a:solidFill>
              </a:rPr>
              <a:t> = 0.02 eV/</a:t>
            </a:r>
            <a:r>
              <a:rPr lang="en-US" dirty="0" err="1">
                <a:solidFill>
                  <a:schemeClr val="bg1"/>
                </a:solidFill>
              </a:rPr>
              <a:t>Å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303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028700" y="952500"/>
            <a:ext cx="4445000" cy="2641600"/>
          </a:xfrm>
          <a:prstGeom prst="roundRect">
            <a:avLst/>
          </a:prstGeom>
          <a:noFill/>
          <a:ln w="34925">
            <a:solidFill>
              <a:srgbClr val="61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43" y="1265981"/>
            <a:ext cx="2183805" cy="20146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48" y="1284152"/>
            <a:ext cx="2125761" cy="19964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48047" y="3280618"/>
            <a:ext cx="4420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s-IS" sz="1600" dirty="0">
                <a:latin typeface="Calibri" charset="0"/>
                <a:ea typeface="Calibri" charset="0"/>
                <a:cs typeface="Calibri" charset="0"/>
              </a:rPr>
              <a:t>Skúlason et al. </a:t>
            </a:r>
            <a:r>
              <a:rPr lang="is-IS" sz="1600" i="1" dirty="0">
                <a:latin typeface="Calibri" charset="0"/>
                <a:ea typeface="Calibri" charset="0"/>
                <a:cs typeface="Calibri" charset="0"/>
              </a:rPr>
              <a:t>PCCP</a:t>
            </a:r>
            <a:r>
              <a:rPr lang="is-IS" sz="1600" dirty="0">
                <a:latin typeface="Calibri" charset="0"/>
                <a:ea typeface="Calibri" charset="0"/>
                <a:cs typeface="Calibri" charset="0"/>
              </a:rPr>
              <a:t> 9:3241 (2007).</a:t>
            </a:r>
            <a:endParaRPr lang="is-IS" sz="1600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6690" y="915383"/>
            <a:ext cx="38277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600" b="1" dirty="0">
                <a:latin typeface="Calibri" charset="0"/>
                <a:ea typeface="Calibri" charset="0"/>
                <a:cs typeface="Calibri" charset="0"/>
              </a:rPr>
              <a:t>Barriers: Liquid/Solid, potential dependent</a:t>
            </a:r>
            <a:endParaRPr lang="is-IS" sz="1600" b="1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  <p:extLst/>
          </p:nvPr>
        </p:nvSpPr>
        <p:spPr>
          <a:xfrm>
            <a:off x="2805" y="-15082"/>
            <a:ext cx="12219960" cy="1325563"/>
          </a:xfrm>
        </p:spPr>
        <p:txBody>
          <a:bodyPr/>
          <a:lstStyle/>
          <a:p>
            <a:pPr algn="ctr"/>
            <a:r>
              <a:rPr lang="en-US" dirty="0" err="1"/>
              <a:t>Electrocatalysis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63960" y="939800"/>
            <a:ext cx="24806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1600" b="1">
                <a:latin typeface="Calibri" charset="0"/>
                <a:ea typeface="Calibri" charset="0"/>
                <a:cs typeface="Calibri" charset="0"/>
              </a:rPr>
              <a:t>High and variable coverage</a:t>
            </a:r>
            <a:endParaRPr lang="is-IS" sz="1600" b="1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48047" y="3860800"/>
            <a:ext cx="4445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s-IS" sz="1600" b="1" dirty="0">
                <a:latin typeface="Calibri" charset="0"/>
                <a:ea typeface="Calibri" charset="0"/>
                <a:cs typeface="Calibri" charset="0"/>
              </a:rPr>
              <a:t>Solvent, pH, proton-donor effects</a:t>
            </a:r>
            <a:endParaRPr lang="is-IS" sz="1600" b="1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88447" y="3860800"/>
            <a:ext cx="4445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s-IS" sz="1600" b="1" dirty="0">
                <a:latin typeface="Calibri" charset="0"/>
                <a:ea typeface="Calibri" charset="0"/>
                <a:cs typeface="Calibri" charset="0"/>
              </a:rPr>
              <a:t>Novel surface effects</a:t>
            </a:r>
            <a:endParaRPr lang="is-IS" sz="1600" b="1" dirty="0">
              <a:effectLst/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13847" y="3280618"/>
            <a:ext cx="4420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600" dirty="0"/>
              <a:t>Zhang, et al.. </a:t>
            </a:r>
            <a:r>
              <a:rPr lang="nb-NO" sz="1600" i="1" dirty="0"/>
              <a:t>ACS </a:t>
            </a:r>
            <a:r>
              <a:rPr lang="nb-NO" sz="1600" i="1" dirty="0" err="1"/>
              <a:t>Catal</a:t>
            </a:r>
            <a:r>
              <a:rPr lang="nb-NO" sz="1600" dirty="0"/>
              <a:t> 6:3742 (2014).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48047" y="6176218"/>
            <a:ext cx="4420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Jackson &amp; </a:t>
            </a:r>
            <a:r>
              <a:rPr lang="it-IT" sz="1600" dirty="0" err="1"/>
              <a:t>Surendranath</a:t>
            </a:r>
            <a:r>
              <a:rPr lang="it-IT" sz="1600" dirty="0"/>
              <a:t>, </a:t>
            </a:r>
            <a:r>
              <a:rPr lang="it-IT" sz="1600" i="1" dirty="0"/>
              <a:t>JACS</a:t>
            </a:r>
            <a:r>
              <a:rPr lang="it-IT" sz="1600" dirty="0"/>
              <a:t> 138:3228 (2016).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01147" y="6176218"/>
            <a:ext cx="442028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b-NO" sz="1600" dirty="0"/>
              <a:t>Feng et al. </a:t>
            </a:r>
            <a:r>
              <a:rPr lang="nb-NO" sz="1600" i="1" dirty="0"/>
              <a:t>ACS Central </a:t>
            </a:r>
            <a:r>
              <a:rPr lang="nb-NO" sz="1600" i="1" dirty="0" err="1"/>
              <a:t>Sci</a:t>
            </a:r>
            <a:r>
              <a:rPr lang="nb-NO" sz="1600" i="1" dirty="0"/>
              <a:t> </a:t>
            </a:r>
            <a:r>
              <a:rPr lang="nb-NO" sz="1600" dirty="0"/>
              <a:t>2:169 (2016).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747" y="1405562"/>
            <a:ext cx="2350644" cy="1828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69" y="1332066"/>
            <a:ext cx="2079851" cy="19202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43" y="4136226"/>
            <a:ext cx="2691351" cy="21031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84" y="4199354"/>
            <a:ext cx="1340460" cy="17373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40" y="4187388"/>
            <a:ext cx="3703317" cy="2011680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1036538" y="3873172"/>
            <a:ext cx="4445000" cy="2641600"/>
          </a:xfrm>
          <a:prstGeom prst="roundRect">
            <a:avLst/>
          </a:prstGeom>
          <a:noFill/>
          <a:ln w="34925">
            <a:solidFill>
              <a:srgbClr val="61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763734" y="3852277"/>
            <a:ext cx="4445000" cy="2641600"/>
          </a:xfrm>
          <a:prstGeom prst="roundRect">
            <a:avLst/>
          </a:prstGeom>
          <a:noFill/>
          <a:ln w="34925">
            <a:solidFill>
              <a:srgbClr val="61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6781798" y="999162"/>
            <a:ext cx="4445000" cy="2641600"/>
          </a:xfrm>
          <a:prstGeom prst="roundRect">
            <a:avLst/>
          </a:prstGeom>
          <a:noFill/>
          <a:ln w="34925">
            <a:solidFill>
              <a:srgbClr val="6146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09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volution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15098" y="1708387"/>
            <a:ext cx="3977640" cy="2651760"/>
          </a:xfrm>
          <a:prstGeom prst="rect">
            <a:avLst/>
          </a:prstGeom>
        </p:spPr>
      </p:pic>
      <p:pic>
        <p:nvPicPr>
          <p:cNvPr id="10" name="evolution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68262" y="1603818"/>
            <a:ext cx="4114800" cy="2743200"/>
          </a:xfrm>
          <a:prstGeom prst="rect">
            <a:avLst/>
          </a:prstGeom>
        </p:spPr>
      </p:pic>
      <p:pic>
        <p:nvPicPr>
          <p:cNvPr id="7" name="evolution.mpeg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236" y="1603818"/>
            <a:ext cx="41148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0" y="0"/>
            <a:ext cx="12202497" cy="15240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latin typeface="+mj-ea"/>
                <a:cs typeface="+mj-ea"/>
              </a:rPr>
            </a:br>
            <a:br>
              <a:rPr lang="en-US" dirty="0">
                <a:latin typeface="+mj-ea"/>
                <a:cs typeface="+mj-ea"/>
              </a:rPr>
            </a:br>
            <a:br>
              <a:rPr lang="en-US" dirty="0">
                <a:latin typeface="+mj-ea"/>
                <a:cs typeface="+mj-ea"/>
              </a:rPr>
            </a:br>
            <a:r>
              <a:rPr dirty="0">
                <a:solidFill>
                  <a:srgbClr val="404040"/>
                </a:solidFill>
              </a:rPr>
              <a:t>Evolution of ME</a:t>
            </a:r>
            <a:r>
              <a:rPr lang="en-US" dirty="0">
                <a:solidFill>
                  <a:srgbClr val="404040"/>
                </a:solidFill>
              </a:rPr>
              <a:t>P Guessed by</a:t>
            </a:r>
            <a:r>
              <a:rPr dirty="0">
                <a:solidFill>
                  <a:srgbClr val="404040"/>
                </a:solidFill>
              </a:rPr>
              <a:t> ML-NEB</a:t>
            </a:r>
            <a:endParaRPr lang="en-US" dirty="0">
              <a:solidFill>
                <a:srgbClr val="404040"/>
              </a:solidFill>
            </a:endParaRPr>
          </a:p>
          <a:p>
            <a:br>
              <a:rPr lang="en-US" dirty="0">
                <a:latin typeface="+mj-ea"/>
                <a:cs typeface="+mj-ea"/>
              </a:rPr>
            </a:br>
            <a:endParaRPr lang="en-US" dirty="0"/>
          </a:p>
          <a:p>
            <a:endParaRPr lang="en-US" dirty="0"/>
          </a:p>
        </p:txBody>
      </p:sp>
      <p:graphicFrame>
        <p:nvGraphicFramePr>
          <p:cNvPr id="6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474826"/>
              </p:ext>
            </p:extLst>
          </p:nvPr>
        </p:nvGraphicFramePr>
        <p:xfrm>
          <a:off x="3966066" y="4804131"/>
          <a:ext cx="4821808" cy="1656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18515">
                  <a:extLst>
                    <a:ext uri="{9D8B030D-6E8A-4147-A177-3AD203B41FA5}">
                      <a16:colId xmlns:a16="http://schemas.microsoft.com/office/drawing/2014/main" val="430505825"/>
                    </a:ext>
                  </a:extLst>
                </a:gridCol>
                <a:gridCol w="1334431">
                  <a:extLst>
                    <a:ext uri="{9D8B030D-6E8A-4147-A177-3AD203B41FA5}">
                      <a16:colId xmlns:a16="http://schemas.microsoft.com/office/drawing/2014/main" val="3445230250"/>
                    </a:ext>
                  </a:extLst>
                </a:gridCol>
                <a:gridCol w="1334431">
                  <a:extLst>
                    <a:ext uri="{9D8B030D-6E8A-4147-A177-3AD203B41FA5}">
                      <a16:colId xmlns:a16="http://schemas.microsoft.com/office/drawing/2014/main" val="1490426717"/>
                    </a:ext>
                  </a:extLst>
                </a:gridCol>
                <a:gridCol w="1334431">
                  <a:extLst>
                    <a:ext uri="{9D8B030D-6E8A-4147-A177-3AD203B41FA5}">
                      <a16:colId xmlns:a16="http://schemas.microsoft.com/office/drawing/2014/main" val="4225089059"/>
                    </a:ext>
                  </a:extLst>
                </a:gridCol>
              </a:tblGrid>
              <a:tr h="8908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Figure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DFT</a:t>
                      </a:r>
                      <a:r>
                        <a:rPr lang="en-US" baseline="0" dirty="0"/>
                        <a:t> force calls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Energy </a:t>
                      </a:r>
                    </a:p>
                    <a:p>
                      <a:pPr algn="ctr">
                        <a:buNone/>
                      </a:pPr>
                      <a:r>
                        <a:rPr lang="en-US" dirty="0"/>
                        <a:t>MAE </a:t>
                      </a:r>
                    </a:p>
                    <a:p>
                      <a:pPr algn="ctr">
                        <a:buNone/>
                      </a:pPr>
                      <a:r>
                        <a:rPr lang="en-US" dirty="0"/>
                        <a:t>(eV)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Forces MAE </a:t>
                      </a:r>
                    </a:p>
                    <a:p>
                      <a:pPr algn="ctr">
                        <a:buNone/>
                      </a:pPr>
                      <a:r>
                        <a:rPr lang="en-US" dirty="0"/>
                        <a:t>(eV/</a:t>
                      </a:r>
                      <a:r>
                        <a:rPr lang="en-US" sz="1800" u="none" strike="noStrike" noProof="0" dirty="0"/>
                        <a:t>Å)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83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ED1C24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7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ED1C24"/>
                          </a:solidFill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34138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>
            <p:extLst/>
          </p:nvPr>
        </p:nvSpPr>
        <p:spPr>
          <a:xfrm>
            <a:off x="8964788" y="437540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Pure DFT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97" y="1897217"/>
            <a:ext cx="3182112" cy="197510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14" name="TextBox 13"/>
          <p:cNvSpPr txBox="1"/>
          <p:nvPr>
            <p:extLst/>
          </p:nvPr>
        </p:nvSpPr>
        <p:spPr>
          <a:xfrm>
            <a:off x="1003410" y="437209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err="1"/>
              <a:t>afp</a:t>
            </a:r>
            <a:r>
              <a:rPr lang="en-US" dirty="0"/>
              <a:t>(40); NN(10, 10)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4" y="1871855"/>
            <a:ext cx="3182112" cy="197510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15" name="TextBox 14"/>
          <p:cNvSpPr txBox="1"/>
          <p:nvPr>
            <p:extLst/>
          </p:nvPr>
        </p:nvSpPr>
        <p:spPr>
          <a:xfrm>
            <a:off x="5005370" y="434701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afp</a:t>
            </a:r>
            <a:r>
              <a:rPr lang="en-US" dirty="0"/>
              <a:t>(40); NN(20, 20)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02810" y="126552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87865" y="12554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7728" y="293603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DFT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40815" y="2432565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DFT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87974" y="3238500"/>
            <a:ext cx="389492" cy="19548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5400252" y="2739970"/>
            <a:ext cx="389492" cy="19548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73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307" y="1524000"/>
            <a:ext cx="54864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01" y="-346419"/>
            <a:ext cx="6408261" cy="649224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  <p:extLst/>
          </p:nvPr>
        </p:nvSpPr>
        <p:spPr>
          <a:xfrm>
            <a:off x="-5249" y="0"/>
            <a:ext cx="12202497" cy="1524000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Water Dissociation on Pt(111) </a:t>
            </a:r>
          </a:p>
        </p:txBody>
      </p:sp>
      <p:sp>
        <p:nvSpPr>
          <p:cNvPr id="6" name="Content Placeholder 2"/>
          <p:cNvSpPr txBox="1">
            <a:spLocks/>
          </p:cNvSpPr>
          <p:nvPr>
            <p:extLst/>
          </p:nvPr>
        </p:nvSpPr>
        <p:spPr>
          <a:xfrm>
            <a:off x="322817" y="4708832"/>
            <a:ext cx="7712663" cy="18777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NEB (</a:t>
            </a:r>
            <a:r>
              <a:rPr lang="en-US" sz="2400" dirty="0" err="1"/>
              <a:t>f</a:t>
            </a:r>
            <a:r>
              <a:rPr lang="en-US" sz="2400" baseline="-25000" dirty="0" err="1"/>
              <a:t>max</a:t>
            </a:r>
            <a:r>
              <a:rPr lang="en-US" sz="2400" dirty="0"/>
              <a:t> = </a:t>
            </a:r>
            <a:r>
              <a:rPr lang="en-US" sz="2400" i="1" dirty="0"/>
              <a:t>0.05</a:t>
            </a:r>
            <a:r>
              <a:rPr lang="en-US" sz="2400" dirty="0"/>
              <a:t> eV/</a:t>
            </a:r>
            <a:r>
              <a:rPr lang="en-US" sz="2400" dirty="0" err="1"/>
              <a:t>Å</a:t>
            </a:r>
            <a:r>
              <a:rPr lang="en-US" sz="2400" dirty="0"/>
              <a:t>, 5 intermediates). </a:t>
            </a:r>
          </a:p>
          <a:p>
            <a:r>
              <a:rPr lang="en-US" sz="2400" dirty="0"/>
              <a:t>GPAW, with  PW91 exchange correlation functional.</a:t>
            </a:r>
          </a:p>
          <a:p>
            <a:r>
              <a:rPr lang="en-US" sz="2400" dirty="0"/>
              <a:t>Plane-wave mode.</a:t>
            </a:r>
          </a:p>
          <a:p>
            <a:r>
              <a:rPr lang="en-US" sz="2400" dirty="0">
                <a:solidFill>
                  <a:srgbClr val="FF0000"/>
                </a:solidFill>
              </a:rPr>
              <a:t>262 force calls</a:t>
            </a:r>
            <a:r>
              <a:rPr lang="en-US" sz="2400" dirty="0"/>
              <a:t> at DFT level to optimize the band.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27" y="3538994"/>
            <a:ext cx="703185" cy="7602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859977" y="1597632"/>
            <a:ext cx="725078" cy="41922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68097" y="1026351"/>
            <a:ext cx="11544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DFT</a:t>
            </a:r>
          </a:p>
          <a:p>
            <a:pPr algn="ctr"/>
            <a:r>
              <a:rPr lang="en-US" dirty="0"/>
              <a:t>Force calls</a:t>
            </a:r>
          </a:p>
        </p:txBody>
      </p:sp>
    </p:spTree>
    <p:extLst>
      <p:ext uri="{BB962C8B-B14F-4D97-AF65-F5344CB8AC3E}">
        <p14:creationId xmlns:p14="http://schemas.microsoft.com/office/powerpoint/2010/main" val="629581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volution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99733" y="1581369"/>
            <a:ext cx="4251960" cy="2834640"/>
          </a:xfrm>
          <a:prstGeom prst="rect">
            <a:avLst/>
          </a:prstGeom>
        </p:spPr>
      </p:pic>
      <p:pic>
        <p:nvPicPr>
          <p:cNvPr id="9" name="evolution.mpe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273" y="1598831"/>
            <a:ext cx="4251960" cy="2834640"/>
          </a:xfrm>
          <a:prstGeom prst="rect">
            <a:avLst/>
          </a:prstGeom>
        </p:spPr>
      </p:pic>
      <p:graphicFrame>
        <p:nvGraphicFramePr>
          <p:cNvPr id="12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762079"/>
              </p:ext>
            </p:extLst>
          </p:nvPr>
        </p:nvGraphicFramePr>
        <p:xfrm>
          <a:off x="4107034" y="4852268"/>
          <a:ext cx="4497329" cy="16560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891170">
                  <a:extLst>
                    <a:ext uri="{9D8B030D-6E8A-4147-A177-3AD203B41FA5}">
                      <a16:colId xmlns:a16="http://schemas.microsoft.com/office/drawing/2014/main" val="430505825"/>
                    </a:ext>
                  </a:extLst>
                </a:gridCol>
                <a:gridCol w="1127909">
                  <a:extLst>
                    <a:ext uri="{9D8B030D-6E8A-4147-A177-3AD203B41FA5}">
                      <a16:colId xmlns:a16="http://schemas.microsoft.com/office/drawing/2014/main" val="3445230250"/>
                    </a:ext>
                  </a:extLst>
                </a:gridCol>
                <a:gridCol w="1127909">
                  <a:extLst>
                    <a:ext uri="{9D8B030D-6E8A-4147-A177-3AD203B41FA5}">
                      <a16:colId xmlns:a16="http://schemas.microsoft.com/office/drawing/2014/main" val="1490426717"/>
                    </a:ext>
                  </a:extLst>
                </a:gridCol>
                <a:gridCol w="1350341">
                  <a:extLst>
                    <a:ext uri="{9D8B030D-6E8A-4147-A177-3AD203B41FA5}">
                      <a16:colId xmlns:a16="http://schemas.microsoft.com/office/drawing/2014/main" val="42250890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Figure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DFT</a:t>
                      </a:r>
                      <a:r>
                        <a:rPr lang="en-US" baseline="0" dirty="0"/>
                        <a:t> force calls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Energy</a:t>
                      </a:r>
                    </a:p>
                    <a:p>
                      <a:pPr algn="ctr">
                        <a:buNone/>
                      </a:pPr>
                      <a:r>
                        <a:rPr lang="en-US" dirty="0"/>
                        <a:t> MAE (eV)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Forces</a:t>
                      </a:r>
                    </a:p>
                    <a:p>
                      <a:pPr algn="ctr">
                        <a:buNone/>
                      </a:pPr>
                      <a:r>
                        <a:rPr lang="en-US" dirty="0"/>
                        <a:t> MAE </a:t>
                      </a:r>
                      <a:br>
                        <a:rPr lang="en-US" dirty="0"/>
                      </a:br>
                      <a:r>
                        <a:rPr lang="en-US" dirty="0"/>
                        <a:t>(eV/</a:t>
                      </a:r>
                      <a:r>
                        <a:rPr lang="en-US" sz="1800" u="none" strike="noStrike" noProof="0" dirty="0"/>
                        <a:t>Å)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83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ED1C24"/>
                          </a:solidFill>
                        </a:rPr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0.035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0.042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37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(d)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solidFill>
                            <a:srgbClr val="ED1C24"/>
                          </a:solidFill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0.020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0.061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134138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>
            <p:extLst/>
          </p:nvPr>
        </p:nvSpPr>
        <p:spPr>
          <a:xfrm>
            <a:off x="8964788" y="448624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Pure DFT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Sketch pressure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932" y="1948844"/>
            <a:ext cx="2891253" cy="16252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 pressure="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47" y="1973489"/>
            <a:ext cx="2891253" cy="16252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147" y="1624056"/>
            <a:ext cx="3775853" cy="284334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02810" y="12655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(c)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87865" y="125543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(d)</a:t>
            </a:r>
          </a:p>
        </p:txBody>
      </p:sp>
      <p:sp>
        <p:nvSpPr>
          <p:cNvPr id="25" name="TextBox 24"/>
          <p:cNvSpPr txBox="1"/>
          <p:nvPr>
            <p:extLst/>
          </p:nvPr>
        </p:nvSpPr>
        <p:spPr>
          <a:xfrm>
            <a:off x="1003410" y="448293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 err="1"/>
              <a:t>afp</a:t>
            </a:r>
            <a:r>
              <a:rPr lang="en-US" dirty="0"/>
              <a:t>(72); NN(10, 10)</a:t>
            </a:r>
          </a:p>
        </p:txBody>
      </p:sp>
      <p:sp>
        <p:nvSpPr>
          <p:cNvPr id="26" name="TextBox 25"/>
          <p:cNvSpPr txBox="1"/>
          <p:nvPr>
            <p:extLst/>
          </p:nvPr>
        </p:nvSpPr>
        <p:spPr>
          <a:xfrm>
            <a:off x="5005370" y="445785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afp</a:t>
            </a:r>
            <a:r>
              <a:rPr lang="en-US" dirty="0"/>
              <a:t>(72); NN(20, 20)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45774" y="235891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DFT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96234" y="235257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DFT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  <p:extLst/>
          </p:nvPr>
        </p:nvSpPr>
        <p:spPr>
          <a:xfrm>
            <a:off x="0" y="0"/>
            <a:ext cx="12202497" cy="1524000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>
                <a:latin typeface="+mj-ea"/>
                <a:cs typeface="+mj-ea"/>
              </a:rPr>
            </a:br>
            <a:br>
              <a:rPr lang="en-US" dirty="0">
                <a:latin typeface="+mj-ea"/>
                <a:cs typeface="+mj-ea"/>
              </a:rPr>
            </a:br>
            <a:br>
              <a:rPr lang="en-US" dirty="0">
                <a:latin typeface="+mj-ea"/>
                <a:cs typeface="+mj-ea"/>
              </a:rPr>
            </a:br>
            <a:r>
              <a:rPr dirty="0">
                <a:solidFill>
                  <a:srgbClr val="404040"/>
                </a:solidFill>
              </a:rPr>
              <a:t>Evolution of ME</a:t>
            </a:r>
            <a:r>
              <a:rPr lang="en-US" dirty="0">
                <a:solidFill>
                  <a:srgbClr val="404040"/>
                </a:solidFill>
              </a:rPr>
              <a:t>P Guessed by</a:t>
            </a:r>
            <a:r>
              <a:rPr dirty="0">
                <a:solidFill>
                  <a:srgbClr val="404040"/>
                </a:solidFill>
              </a:rPr>
              <a:t> ML-NEB</a:t>
            </a:r>
            <a:endParaRPr lang="en-US" dirty="0">
              <a:solidFill>
                <a:srgbClr val="404040"/>
              </a:solidFill>
            </a:endParaRPr>
          </a:p>
          <a:p>
            <a:br>
              <a:rPr lang="en-US" dirty="0">
                <a:latin typeface="+mj-ea"/>
                <a:cs typeface="+mj-ea"/>
              </a:rPr>
            </a:br>
            <a:endParaRPr lang="en-US" dirty="0"/>
          </a:p>
          <a:p>
            <a:endParaRPr lang="en-US" dirty="0"/>
          </a:p>
        </p:txBody>
      </p:sp>
      <p:cxnSp>
        <p:nvCxnSpPr>
          <p:cNvPr id="2" name="Straight Arrow Connector 1"/>
          <p:cNvCxnSpPr/>
          <p:nvPr/>
        </p:nvCxnSpPr>
        <p:spPr>
          <a:xfrm>
            <a:off x="1970781" y="2679128"/>
            <a:ext cx="320654" cy="16106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6218453" y="2647156"/>
            <a:ext cx="320654" cy="16106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Nudged elastic band can be </a:t>
            </a:r>
            <a:r>
              <a:rPr lang="en-US" i="1" dirty="0">
                <a:solidFill>
                  <a:srgbClr val="00B050"/>
                </a:solidFill>
              </a:rPr>
              <a:t>successfully coupled with machine learning</a:t>
            </a:r>
            <a:r>
              <a:rPr lang="en-US" i="1" dirty="0">
                <a:solidFill>
                  <a:srgbClr val="ED1C24"/>
                </a:solidFill>
              </a:rPr>
              <a:t> </a:t>
            </a:r>
            <a:r>
              <a:rPr lang="en-US" dirty="0"/>
              <a:t>models, and </a:t>
            </a:r>
            <a:r>
              <a:rPr lang="en-US" b="1" i="1" dirty="0">
                <a:solidFill>
                  <a:srgbClr val="00B050"/>
                </a:solidFill>
              </a:rPr>
              <a:t>can be applied </a:t>
            </a:r>
            <a:r>
              <a:rPr lang="en-US" dirty="0"/>
              <a:t>to more complex systems.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ED1C24"/>
                </a:solidFill>
              </a:rPr>
              <a:t>number of DFT calls decreases dramatically </a:t>
            </a:r>
            <a:r>
              <a:rPr lang="en-US" dirty="0"/>
              <a:t>when NEB is accelerated with machine learning.</a:t>
            </a:r>
          </a:p>
          <a:p>
            <a:endParaRPr lang="en-US" dirty="0">
              <a:latin typeface="+mn-ea"/>
              <a:cs typeface="+mn-ea"/>
            </a:endParaRPr>
          </a:p>
          <a:p>
            <a:r>
              <a:rPr lang="en-US" dirty="0"/>
              <a:t>Increasing training set size decreases the error on predictions. </a:t>
            </a:r>
            <a:br>
              <a:rPr lang="en-US" dirty="0">
                <a:latin typeface="+mn-ea"/>
                <a:cs typeface="+mn-ea"/>
              </a:rPr>
            </a:br>
            <a:endParaRPr lang="en-US" dirty="0"/>
          </a:p>
          <a:p>
            <a:r>
              <a:rPr lang="en-US" dirty="0"/>
              <a:t>Our ML-NEB algorithm allows the construction of training data in a </a:t>
            </a:r>
            <a:r>
              <a:rPr lang="en-US" i="1" dirty="0"/>
              <a:t>logical and consistent</a:t>
            </a:r>
            <a:r>
              <a:rPr lang="en-US" dirty="0"/>
              <a:t> way. </a:t>
            </a:r>
            <a:br>
              <a:rPr lang="en-US" dirty="0">
                <a:latin typeface="+mn-ea"/>
                <a:cs typeface="+mn-ea"/>
              </a:rPr>
            </a:b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23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>
          <a:xfrm>
            <a:off x="838198" y="4798891"/>
            <a:ext cx="10515600" cy="24987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National Science Foundation (NSF) grant nº 1553365.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School of Engineering, Brown University.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This research was conducted using computational resources and services at the Center for Computation and Visualization, Brown University.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415" y="1633539"/>
            <a:ext cx="6268803" cy="2656602"/>
          </a:xfrm>
          <a:prstGeom prst="rect">
            <a:avLst/>
          </a:prstGeom>
        </p:spPr>
      </p:pic>
      <p:pic>
        <p:nvPicPr>
          <p:cNvPr id="5" name="Picture 5" descr="NSF_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4405316"/>
            <a:ext cx="1329369" cy="1329369"/>
          </a:xfrm>
          <a:prstGeom prst="rect">
            <a:avLst/>
          </a:prstGeom>
        </p:spPr>
      </p:pic>
      <p:pic>
        <p:nvPicPr>
          <p:cNvPr id="10" name="Picture 7" descr="Brown_University_School_of_Engineering_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72" y="276589"/>
            <a:ext cx="3291053" cy="1325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21"/>
          <a:stretch/>
        </p:blipFill>
        <p:spPr>
          <a:xfrm>
            <a:off x="9252427" y="572928"/>
            <a:ext cx="2438119" cy="732884"/>
          </a:xfrm>
          <a:prstGeom prst="rect">
            <a:avLst/>
          </a:prstGeom>
        </p:spPr>
      </p:pic>
      <p:pic>
        <p:nvPicPr>
          <p:cNvPr id="6" name="Picture 7" descr="peterson_andrew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75" y="1666875"/>
            <a:ext cx="1428750" cy="21145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75" y="386715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Prof. Andrew Peterson </a:t>
            </a:r>
          </a:p>
        </p:txBody>
      </p:sp>
      <p:pic>
        <p:nvPicPr>
          <p:cNvPr id="11" name="Picture 11" descr="khorshidi_alireza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5150" y="1666875"/>
            <a:ext cx="1428750" cy="21145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05075" y="386715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Alireza </a:t>
            </a:r>
            <a:r>
              <a:rPr lang="en-US" dirty="0" err="1">
                <a:solidFill>
                  <a:srgbClr val="000000"/>
                </a:solidFill>
              </a:rPr>
              <a:t>Khorshidi</a:t>
            </a:r>
          </a:p>
        </p:txBody>
      </p:sp>
    </p:spTree>
    <p:extLst>
      <p:ext uri="{BB962C8B-B14F-4D97-AF65-F5344CB8AC3E}">
        <p14:creationId xmlns:p14="http://schemas.microsoft.com/office/powerpoint/2010/main" val="1741176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146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0" y="0"/>
            <a:ext cx="12087225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Thanks</a:t>
            </a:r>
          </a:p>
        </p:txBody>
      </p:sp>
      <p:pic>
        <p:nvPicPr>
          <p:cNvPr id="4" name="Picture 4" descr="machine_le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592" y="1280109"/>
            <a:ext cx="4190859" cy="466344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>
            <p:extLst/>
          </p:nvPr>
        </p:nvSpPr>
        <p:spPr>
          <a:xfrm>
            <a:off x="38097" y="5532970"/>
            <a:ext cx="1223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Slides available online at </a:t>
            </a:r>
            <a:r>
              <a:rPr lang="en-US" sz="2000" dirty="0">
                <a:solidFill>
                  <a:srgbClr val="FFC72C"/>
                </a:solidFill>
              </a:rPr>
              <a:t>https://</a:t>
            </a:r>
            <a:r>
              <a:rPr lang="en-US" sz="2000" dirty="0" err="1">
                <a:solidFill>
                  <a:srgbClr val="FFC72C"/>
                </a:solidFill>
              </a:rPr>
              <a:t>muammar.me</a:t>
            </a:r>
            <a:r>
              <a:rPr lang="en-US" sz="2000" dirty="0">
                <a:solidFill>
                  <a:srgbClr val="FFC72C"/>
                </a:solidFill>
              </a:rPr>
              <a:t>/files/chemistry </a:t>
            </a:r>
          </a:p>
        </p:txBody>
      </p:sp>
    </p:spTree>
    <p:extLst>
      <p:ext uri="{BB962C8B-B14F-4D97-AF65-F5344CB8AC3E}">
        <p14:creationId xmlns:p14="http://schemas.microsoft.com/office/powerpoint/2010/main" val="402201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-851" y="283206"/>
            <a:ext cx="12191999" cy="9017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dirty="0">
                <a:latin typeface="+mj-ea"/>
                <a:cs typeface="+mj-ea"/>
              </a:rPr>
            </a:br>
            <a:r>
              <a:rPr lang="en-US" sz="4000" dirty="0"/>
              <a:t>Potential Energy Surfaces and Saddle-Points</a:t>
            </a:r>
            <a:br>
              <a:rPr lang="en-US" dirty="0">
                <a:latin typeface="+mj-ea"/>
                <a:cs typeface="+mj-ea"/>
              </a:rPr>
            </a:b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17500" y="1349376"/>
                <a:ext cx="6053821" cy="4918074"/>
              </a:xfrm>
            </p:spPr>
            <p:txBody>
              <a:bodyPr>
                <a:normAutofit fontScale="92500" lnSpcReduction="10000"/>
              </a:bodyPr>
              <a:lstStyle/>
              <a:p>
                <a:pPr fontAlgn="base"/>
                <a:r>
                  <a:rPr lang="en-US" sz="2600" dirty="0">
                    <a:latin typeface="Calibri" charset="0"/>
                    <a:ea typeface="Calibri" charset="0"/>
                    <a:cs typeface="Calibri" charset="0"/>
                  </a:rPr>
                  <a:t>The potential energy surface (PES) is a mathematical function of the energy of a molecule as a function of its geometry.</a:t>
                </a:r>
                <a:br>
                  <a:rPr lang="en-US" sz="2600" dirty="0">
                    <a:latin typeface="Calibri" charset="0"/>
                    <a:ea typeface="Calibri" charset="0"/>
                    <a:cs typeface="Calibri" charset="0"/>
                  </a:rPr>
                </a:br>
                <a:endParaRPr lang="en-US" sz="26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fontAlgn="base"/>
                <a:r>
                  <a:rPr lang="en-US" sz="2600" dirty="0">
                    <a:latin typeface="Calibri" charset="0"/>
                    <a:ea typeface="Calibri" charset="0"/>
                    <a:cs typeface="Calibri" charset="0"/>
                  </a:rPr>
                  <a:t>Points where gradient is zero are called </a:t>
                </a:r>
                <a:r>
                  <a:rPr lang="en-US" sz="2600" b="1" dirty="0">
                    <a:solidFill>
                      <a:srgbClr val="ED1C24"/>
                    </a:solidFill>
                    <a:latin typeface="Calibri" charset="0"/>
                    <a:ea typeface="Calibri" charset="0"/>
                    <a:cs typeface="Calibri" charset="0"/>
                  </a:rPr>
                  <a:t>stationary points</a:t>
                </a:r>
                <a:r>
                  <a:rPr lang="en-US" sz="2600" dirty="0">
                    <a:latin typeface="Calibri" charset="0"/>
                    <a:ea typeface="Calibri" charset="0"/>
                    <a:cs typeface="Calibri" charset="0"/>
                  </a:rPr>
                  <a:t>.  </a:t>
                </a:r>
                <a:br>
                  <a:rPr lang="en-US" sz="2600" dirty="0">
                    <a:latin typeface="Calibri" charset="0"/>
                    <a:ea typeface="Calibri" charset="0"/>
                    <a:cs typeface="Calibri" charset="0"/>
                  </a:rPr>
                </a:br>
                <a:endParaRPr lang="en-US" sz="26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fontAlgn="base"/>
                <a:r>
                  <a:rPr lang="en-US" sz="2600" dirty="0">
                    <a:latin typeface="Calibri" charset="0"/>
                    <a:ea typeface="Calibri" charset="0"/>
                    <a:cs typeface="Calibri" charset="0"/>
                  </a:rPr>
                  <a:t>Saddle-point should have a vibrational mode with negative frequency. </a:t>
                </a:r>
                <a:br>
                  <a:rPr lang="en-US" sz="2600" dirty="0">
                    <a:latin typeface="Calibri" charset="0"/>
                    <a:ea typeface="Calibri" charset="0"/>
                    <a:cs typeface="Calibri" charset="0"/>
                  </a:rPr>
                </a:br>
                <a:endParaRPr lang="en-US" sz="2600" dirty="0">
                  <a:latin typeface="Calibri" charset="0"/>
                  <a:ea typeface="Calibri" charset="0"/>
                  <a:cs typeface="Calibri" charset="0"/>
                </a:endParaRPr>
              </a:p>
              <a:p>
                <a:pPr fontAlgn="base"/>
                <a:r>
                  <a:rPr lang="en-US" sz="2600" dirty="0">
                    <a:latin typeface="Calibri" charset="0"/>
                    <a:ea typeface="Calibri" charset="0"/>
                    <a:cs typeface="Calibri" charset="0"/>
                  </a:rPr>
                  <a:t>PES </a:t>
                </a:r>
                <a:r>
                  <a:rPr lang="en-US" sz="2600" dirty="0">
                    <a:solidFill>
                      <a:srgbClr val="00B0F0"/>
                    </a:solidFill>
                    <a:latin typeface="Calibri" charset="0"/>
                    <a:ea typeface="Calibri" charset="0"/>
                    <a:cs typeface="Calibri" charset="0"/>
                  </a:rPr>
                  <a:t>requires hundreds of single-point energy calculations </a:t>
                </a:r>
                <a:r>
                  <a:rPr lang="en-US" sz="2600" dirty="0">
                    <a:latin typeface="Calibri" charset="0"/>
                    <a:ea typeface="Calibri" charset="0"/>
                    <a:cs typeface="Calibri" charset="0"/>
                  </a:rPr>
                  <a:t>that involve solving the Schrödinger equation </a:t>
                </a:r>
                <a:br>
                  <a:rPr lang="en-US" sz="2600" i="1" dirty="0">
                    <a:latin typeface="Calibri" charset="0"/>
                    <a:ea typeface="Calibri" charset="0"/>
                    <a:cs typeface="Calibri" charset="0"/>
                  </a:rPr>
                </a:br>
                <a:br>
                  <a:rPr lang="en-US" sz="2600" i="1" dirty="0">
                    <a:latin typeface="Calibri" charset="0"/>
                    <a:ea typeface="Calibri" charset="0"/>
                    <a:cs typeface="Calibri" charset="0"/>
                  </a:rPr>
                </a:br>
                <a14:m>
                  <m:oMath xmlns:m="http://schemas.openxmlformats.org/officeDocument/2006/math">
                    <m:r>
                      <a:rPr lang="en-US" sz="2600" i="1" smtClean="0">
                        <a:latin typeface="Cambria Math" charset="0"/>
                        <a:ea typeface="Calibri" charset="0"/>
                        <a:cs typeface="Calibri" charset="0"/>
                      </a:rPr>
                      <m:t>ℋ</m:t>
                    </m:r>
                    <m:r>
                      <m:rPr>
                        <m:sty m:val="p"/>
                      </m:rPr>
                      <a:rPr lang="el-GR" sz="2600" i="1" smtClean="0">
                        <a:latin typeface="Cambria Math" charset="0"/>
                        <a:ea typeface="Calibri" charset="0"/>
                        <a:cs typeface="Calibri" charset="0"/>
                      </a:rPr>
                      <m:t>Ψ</m:t>
                    </m:r>
                    <m:r>
                      <a:rPr lang="en-US" sz="26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=</m:t>
                    </m:r>
                    <m:r>
                      <a:rPr lang="en-US" sz="26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𝐸</m:t>
                    </m:r>
                    <m:r>
                      <m:rPr>
                        <m:sty m:val="p"/>
                      </m:rPr>
                      <a:rPr lang="el-GR" sz="26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Ψ</m:t>
                    </m:r>
                    <m:r>
                      <a:rPr lang="en-US" sz="26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  <m:r>
                      <a:rPr lang="en-US" sz="2600" b="0" i="0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br>
                  <a:rPr lang="en-US" sz="2600" dirty="0">
                    <a:latin typeface="Calibri" charset="0"/>
                    <a:ea typeface="Calibri" charset="0"/>
                    <a:cs typeface="Calibri" charset="0"/>
                  </a:rPr>
                </a:br>
                <a:endParaRPr lang="en-US" sz="2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7500" y="1349376"/>
                <a:ext cx="6053821" cy="4918074"/>
              </a:xfrm>
              <a:blipFill rotWithShape="0">
                <a:blip r:embed="rId2"/>
                <a:stretch>
                  <a:fillRect l="-1309" t="-2354" r="-1108" b="-11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3" descr="PES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321" y="1460500"/>
            <a:ext cx="5536517" cy="3561362"/>
          </a:xfrm>
          <a:prstGeom prst="rect">
            <a:avLst/>
          </a:prstGeom>
        </p:spPr>
      </p:pic>
      <p:sp>
        <p:nvSpPr>
          <p:cNvPr id="4" name="TextBox 3"/>
          <p:cNvSpPr txBox="1"/>
          <p:nvPr>
            <p:extLst/>
          </p:nvPr>
        </p:nvSpPr>
        <p:spPr>
          <a:xfrm>
            <a:off x="-851" y="6570990"/>
            <a:ext cx="12191148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https://chem.libretexts.org/Core/Physical_and_Theoretical_Chemistry/Quantum_Mechanics/11%3A_Molecules/Potential_Energy_Surface</a:t>
            </a:r>
            <a:endParaRPr lang="en-US" sz="1400" dirty="0">
              <a:solidFill>
                <a:schemeClr val="bg1"/>
              </a:solidFill>
              <a:hlinkClick r:id="rId4"/>
            </a:endParaRPr>
          </a:p>
          <a:p>
            <a:pPr algn="ctr"/>
            <a:endParaRPr lang="en-US" sz="1400" dirty="0"/>
          </a:p>
        </p:txBody>
      </p:sp>
      <p:sp>
        <p:nvSpPr>
          <p:cNvPr id="5" name="TextBox 4"/>
          <p:cNvSpPr txBox="1"/>
          <p:nvPr>
            <p:extLst/>
          </p:nvPr>
        </p:nvSpPr>
        <p:spPr>
          <a:xfrm>
            <a:off x="6926608" y="5272049"/>
            <a:ext cx="496323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Schematic representation of a PES.</a:t>
            </a:r>
          </a:p>
        </p:txBody>
      </p:sp>
    </p:spTree>
    <p:extLst>
      <p:ext uri="{BB962C8B-B14F-4D97-AF65-F5344CB8AC3E}">
        <p14:creationId xmlns:p14="http://schemas.microsoft.com/office/powerpoint/2010/main" val="1618523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-35897" y="0"/>
            <a:ext cx="12227897" cy="1325563"/>
          </a:xfrm>
        </p:spPr>
        <p:txBody>
          <a:bodyPr/>
          <a:lstStyle/>
          <a:p>
            <a:pPr algn="ctr"/>
            <a:r>
              <a:rPr lang="en-US" dirty="0"/>
              <a:t>Nudged Elastic Band (NEB)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6565900" cy="436181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Given an </a:t>
            </a:r>
            <a:r>
              <a:rPr lang="en-US" dirty="0">
                <a:solidFill>
                  <a:srgbClr val="ED1C24"/>
                </a:solidFill>
              </a:rPr>
              <a:t>initial</a:t>
            </a:r>
            <a:r>
              <a:rPr lang="en-US" dirty="0">
                <a:solidFill>
                  <a:prstClr val="black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final</a:t>
            </a:r>
            <a:r>
              <a:rPr lang="en-US" dirty="0">
                <a:solidFill>
                  <a:prstClr val="black"/>
                </a:solidFill>
              </a:rPr>
              <a:t> images (local minima) the objective is to </a:t>
            </a:r>
            <a:r>
              <a:rPr lang="en-US" dirty="0">
                <a:solidFill>
                  <a:srgbClr val="FF0000"/>
                </a:solidFill>
              </a:rPr>
              <a:t>find the minimum energy path </a:t>
            </a:r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MEP</a:t>
            </a:r>
            <a:r>
              <a:rPr lang="en-US" dirty="0">
                <a:solidFill>
                  <a:prstClr val="black"/>
                </a:solidFill>
              </a:rPr>
              <a:t>) in the potential energy surface. 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An initial guess for the MEP is an interpolation.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These simulations take days, weeks, or even months. </a:t>
            </a:r>
            <a:r>
              <a:rPr lang="en-US" dirty="0">
                <a:solidFill>
                  <a:prstClr val="black"/>
                </a:solidFill>
                <a:sym typeface="Wingdings"/>
              </a:rPr>
              <a:t> </a:t>
            </a:r>
            <a:endParaRPr lang="en-US" dirty="0">
              <a:solidFill>
                <a:prstClr val="black"/>
              </a:solidFill>
            </a:endParaRP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0" y="1472233"/>
            <a:ext cx="3814614" cy="42062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34834"/>
            <a:ext cx="1219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 algn="ctr"/>
            <a:r>
              <a:rPr lang="en-US" sz="1600" dirty="0" err="1">
                <a:solidFill>
                  <a:schemeClr val="bg1"/>
                </a:solidFill>
              </a:rPr>
              <a:t>Jónsson</a:t>
            </a:r>
            <a:r>
              <a:rPr lang="en-US" sz="1600" dirty="0">
                <a:solidFill>
                  <a:schemeClr val="bg1"/>
                </a:solidFill>
              </a:rPr>
              <a:t>, H., Mills, G., &amp; Jacobsen, K. W. (1998).  DOI: 10.1142/9789812839664_0016</a:t>
            </a:r>
            <a:endParaRPr lang="en-US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891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-22225" y="365125"/>
            <a:ext cx="12227897" cy="1325563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+mj-ea"/>
                <a:cs typeface="+mj-ea"/>
              </a:rPr>
            </a:br>
            <a:br>
              <a:rPr lang="en-US" dirty="0">
                <a:latin typeface="+mj-ea"/>
                <a:cs typeface="+mj-ea"/>
              </a:rPr>
            </a:br>
            <a:br>
              <a:rPr lang="en-US" dirty="0">
                <a:latin typeface="+mj-ea"/>
                <a:cs typeface="+mj-ea"/>
              </a:rPr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4"/>
          <a:stretch/>
        </p:blipFill>
        <p:spPr>
          <a:xfrm>
            <a:off x="1163932" y="1027906"/>
            <a:ext cx="9855581" cy="248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Slow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42" y="2778471"/>
            <a:ext cx="2255492" cy="2255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1" y="3077594"/>
            <a:ext cx="2120883" cy="1326382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2788252" y="3575353"/>
            <a:ext cx="335358" cy="3308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4866312" y="3603278"/>
            <a:ext cx="370435" cy="3105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 flipH="1">
                <a:off x="5162980" y="3487888"/>
                <a:ext cx="1146812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𝐸</m:t>
                      </m:r>
                      <m:r>
                        <a:rPr lang="en-US" sz="3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;</m:t>
                      </m:r>
                      <m:r>
                        <a:rPr lang="en-US" sz="3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𝐹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62980" y="3487888"/>
                <a:ext cx="1146812" cy="55399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8" y="2179464"/>
            <a:ext cx="2831905" cy="31226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26" y="2329267"/>
            <a:ext cx="3180724" cy="51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655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884" y="2507312"/>
            <a:ext cx="1782524" cy="2543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Fast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42" y="2778471"/>
            <a:ext cx="2255492" cy="2255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01" y="3077594"/>
            <a:ext cx="2120883" cy="13263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26" y="2329267"/>
            <a:ext cx="3180724" cy="519403"/>
          </a:xfrm>
          <a:prstGeom prst="rect">
            <a:avLst/>
          </a:prstGeom>
        </p:spPr>
      </p:pic>
      <p:sp>
        <p:nvSpPr>
          <p:cNvPr id="15" name="Plus 14"/>
          <p:cNvSpPr/>
          <p:nvPr/>
        </p:nvSpPr>
        <p:spPr>
          <a:xfrm>
            <a:off x="2788252" y="3575353"/>
            <a:ext cx="335358" cy="3308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qual 16"/>
          <p:cNvSpPr/>
          <p:nvPr/>
        </p:nvSpPr>
        <p:spPr>
          <a:xfrm>
            <a:off x="7165012" y="3603278"/>
            <a:ext cx="370435" cy="31051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 flipH="1">
                <a:off x="7461680" y="3487888"/>
                <a:ext cx="1146812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𝐸</m:t>
                      </m:r>
                      <m:r>
                        <a:rPr lang="en-US" sz="3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;</m:t>
                      </m:r>
                      <m:r>
                        <a:rPr lang="en-US" sz="30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𝐹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461680" y="3487888"/>
                <a:ext cx="1146812" cy="55399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608" y="2179464"/>
            <a:ext cx="2831905" cy="3122642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>
          <a:xfrm>
            <a:off x="5036152" y="3613453"/>
            <a:ext cx="335358" cy="33086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47710" y="2092985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53392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Machine Learning is Everywhere</a:t>
            </a:r>
          </a:p>
        </p:txBody>
      </p:sp>
      <p:pic>
        <p:nvPicPr>
          <p:cNvPr id="6" name="Picture 6" descr="Screenshot from 2017-08-08 10-09-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19" y="1696330"/>
            <a:ext cx="3610017" cy="1717986"/>
          </a:xfrm>
          <a:prstGeom prst="rect">
            <a:avLst/>
          </a:prstGeom>
        </p:spPr>
      </p:pic>
      <p:pic>
        <p:nvPicPr>
          <p:cNvPr id="8" name="Picture 8" descr="Face_detection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5" y="1762125"/>
            <a:ext cx="2743200" cy="1838325"/>
          </a:xfrm>
          <a:prstGeom prst="rect">
            <a:avLst/>
          </a:prstGeom>
        </p:spPr>
      </p:pic>
      <p:pic>
        <p:nvPicPr>
          <p:cNvPr id="10" name="Picture 10" descr="honda_forecast_week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4400" y="1826390"/>
            <a:ext cx="3051813" cy="1717483"/>
          </a:xfrm>
          <a:prstGeom prst="rect">
            <a:avLst/>
          </a:prstGeom>
        </p:spPr>
      </p:pic>
      <p:pic>
        <p:nvPicPr>
          <p:cNvPr id="12" name="Picture 12" descr="maxresdefault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" y="4333927"/>
            <a:ext cx="3250194" cy="1828174"/>
          </a:xfrm>
          <a:prstGeom prst="rect">
            <a:avLst/>
          </a:prstGeom>
        </p:spPr>
      </p:pic>
      <p:pic>
        <p:nvPicPr>
          <p:cNvPr id="14" name="Picture 14" descr="creditcardistock000036774568tiser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975" y="4095176"/>
            <a:ext cx="2743200" cy="2066925"/>
          </a:xfrm>
          <a:prstGeom prst="rect">
            <a:avLst/>
          </a:prstGeom>
        </p:spPr>
      </p:pic>
      <p:pic>
        <p:nvPicPr>
          <p:cNvPr id="16" name="Picture 16" descr="2012yu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0" y="3888610"/>
            <a:ext cx="2513682" cy="24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3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extLst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extLst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According to </a:t>
            </a:r>
            <a:r>
              <a:rPr lang="en-US" dirty="0">
                <a:hlinkClick r:id="rId3" tooltip="Tom M. Mitchell"/>
              </a:rPr>
              <a:t>Tom M. Mitchell</a:t>
            </a: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: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endParaRPr lang="en-US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  <a:r>
              <a:rPr lang="en-US" dirty="0"/>
              <a:t>A computer program is said to learn from experience </a:t>
            </a:r>
            <a:r>
              <a:rPr lang="en-US" i="1" dirty="0"/>
              <a:t>E</a:t>
            </a:r>
            <a:r>
              <a:rPr lang="en-US" dirty="0"/>
              <a:t> with respect to some class of tasks </a:t>
            </a:r>
            <a:r>
              <a:rPr lang="en-US" i="1" dirty="0"/>
              <a:t>T</a:t>
            </a:r>
            <a:r>
              <a:rPr lang="en-US" dirty="0"/>
              <a:t> and performance measure </a:t>
            </a:r>
            <a:r>
              <a:rPr lang="en-US" i="1" dirty="0"/>
              <a:t>P</a:t>
            </a:r>
            <a:r>
              <a:rPr lang="en-US" dirty="0"/>
              <a:t> if its performance at tasks in </a:t>
            </a:r>
            <a:r>
              <a:rPr lang="en-US" i="1" dirty="0"/>
              <a:t>T</a:t>
            </a:r>
            <a:r>
              <a:rPr lang="en-US" dirty="0"/>
              <a:t>, as measured by </a:t>
            </a:r>
            <a:r>
              <a:rPr lang="en-US" i="1" dirty="0"/>
              <a:t>P</a:t>
            </a:r>
            <a:r>
              <a:rPr lang="en-US" dirty="0"/>
              <a:t>, improves with experience </a:t>
            </a:r>
            <a:r>
              <a:rPr lang="en-US" i="1" dirty="0"/>
              <a:t>E</a:t>
            </a:r>
            <a:r>
              <a:rPr lang="en-US" dirty="0"/>
              <a:t>.</a:t>
            </a:r>
            <a:r>
              <a:rPr lang="en-US" i="1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"</a:t>
            </a:r>
            <a:br>
              <a:rPr lang="en-US" dirty="0">
                <a:latin typeface="Calibri" charset="0"/>
                <a:ea typeface="Calibri" charset="0"/>
                <a:cs typeface="Calibri" charset="0"/>
              </a:rPr>
            </a:br>
            <a:r>
              <a:rPr lang="en-US" dirty="0">
                <a:solidFill>
                  <a:srgbClr val="22222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endParaRPr lang="en-US" dirty="0">
              <a:solidFill>
                <a:srgbClr val="22222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2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16646</TotalTime>
  <Words>995</Words>
  <Application>Microsoft Office PowerPoint</Application>
  <PresentationFormat>Widescreen</PresentationFormat>
  <Paragraphs>296</Paragraphs>
  <Slides>25</Slides>
  <Notes>16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Acceleration of Saddle-Point Searches Assisted by Machine Learning</vt:lpstr>
      <vt:lpstr>Electrocatalysis</vt:lpstr>
      <vt:lpstr> Potential Energy Surfaces and Saddle-Points </vt:lpstr>
      <vt:lpstr>Nudged Elastic Band (NEB)</vt:lpstr>
      <vt:lpstr>   </vt:lpstr>
      <vt:lpstr>Slow</vt:lpstr>
      <vt:lpstr>Fast</vt:lpstr>
      <vt:lpstr>Machine Learning is Everywhere</vt:lpstr>
      <vt:lpstr>Machine Learning</vt:lpstr>
      <vt:lpstr>Artificial Neural Networks</vt:lpstr>
      <vt:lpstr>Artificial Neural Networks</vt:lpstr>
      <vt:lpstr>PowerPoint Presentation</vt:lpstr>
      <vt:lpstr>Local Chemical Environment (Descriptor)</vt:lpstr>
      <vt:lpstr>Local Chemical Environment (Descriptor)</vt:lpstr>
      <vt:lpstr>PowerPoint Presentation</vt:lpstr>
      <vt:lpstr>The ML-NEB Algorithm</vt:lpstr>
      <vt:lpstr>   Diffusion of Gold Atom on Al(100) Surface     </vt:lpstr>
      <vt:lpstr>  Machine Learning Acceleration Tools   </vt:lpstr>
      <vt:lpstr>PowerPoint Presentation</vt:lpstr>
      <vt:lpstr>   Evolution of MEP Guessed by ML-NEB   </vt:lpstr>
      <vt:lpstr>Water Dissociation on Pt(111) </vt:lpstr>
      <vt:lpstr>   Evolution of MEP Guessed by ML-NEB   </vt:lpstr>
      <vt:lpstr>Conclusions</vt:lpstr>
      <vt:lpstr>Acknowledgments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El Khatib Rodriguez, Muammar</cp:lastModifiedBy>
  <cp:revision>1244</cp:revision>
  <cp:lastPrinted>2017-08-04T01:31:47Z</cp:lastPrinted>
  <dcterms:created xsi:type="dcterms:W3CDTF">2013-07-15T20:26:40Z</dcterms:created>
  <dcterms:modified xsi:type="dcterms:W3CDTF">2017-09-01T19:16:42Z</dcterms:modified>
</cp:coreProperties>
</file>